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96" r:id="rId2"/>
    <p:sldId id="307" r:id="rId3"/>
    <p:sldId id="298" r:id="rId4"/>
    <p:sldId id="299" r:id="rId5"/>
    <p:sldId id="300" r:id="rId6"/>
    <p:sldId id="257" r:id="rId7"/>
    <p:sldId id="258" r:id="rId8"/>
    <p:sldId id="261" r:id="rId9"/>
    <p:sldId id="272" r:id="rId10"/>
    <p:sldId id="264" r:id="rId11"/>
    <p:sldId id="302" r:id="rId12"/>
    <p:sldId id="294" r:id="rId13"/>
    <p:sldId id="295" r:id="rId14"/>
    <p:sldId id="291" r:id="rId15"/>
    <p:sldId id="281" r:id="rId16"/>
    <p:sldId id="287" r:id="rId17"/>
    <p:sldId id="288" r:id="rId18"/>
    <p:sldId id="292" r:id="rId19"/>
    <p:sldId id="289" r:id="rId20"/>
    <p:sldId id="293" r:id="rId21"/>
    <p:sldId id="303" r:id="rId22"/>
    <p:sldId id="304" r:id="rId23"/>
    <p:sldId id="305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9900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 showGuides="1">
      <p:cViewPr>
        <p:scale>
          <a:sx n="75" d="100"/>
          <a:sy n="75" d="100"/>
        </p:scale>
        <p:origin x="-2512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A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427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A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8EFE3D99-A75D-4CBE-8317-05B51C1A09CA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3262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E1AC1-A10C-4F61-982B-10C89BB5FD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111F1-7F6B-4613-B1B6-55309F598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01687-EC58-4B5C-869A-6658A32F92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7D65C1-EEEA-4DEB-86D1-CB04871EE6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8A898-1714-4C61-8B7E-B1ADB68F56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84B21-AE12-4115-BAD6-D6EB2BEDAE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C9A91-3947-4DE1-A278-8FD925EBFB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AD4C8-88E1-40FA-A112-37733033F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A963D-EB68-400F-BC04-6CF6808BE3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8AC7B-D072-428C-A1C2-3A2562058C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99ECF-8FCB-4DD8-96D7-F90D3BC73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9A8BF-41A7-4EF8-BBC4-D4CF32B0C3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5D1D0F-13AD-405A-83AA-6E9EDEDF03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http://assign3.chem.usyd.edu.au/spectroscopy/deBroglie_wave.php?res=high&amp;plotType='Particle%20On%20A%20Ring'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8825" y="844550"/>
            <a:ext cx="7772400" cy="1470025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Chemistry 2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61975" y="2824163"/>
            <a:ext cx="78486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b="1" dirty="0">
                <a:latin typeface="Calibri" pitchFamily="34" charset="0"/>
              </a:rPr>
              <a:t>Lecture </a:t>
            </a:r>
            <a:r>
              <a:rPr lang="en-US" b="1" dirty="0" smtClean="0">
                <a:latin typeface="Calibri" pitchFamily="34" charset="0"/>
              </a:rPr>
              <a:t>3 </a:t>
            </a:r>
            <a:endParaRPr lang="en-US" b="1" dirty="0">
              <a:latin typeface="Calibri" pitchFamily="34" charset="0"/>
            </a:endParaRPr>
          </a:p>
          <a:p>
            <a:pPr marL="0" indent="0" algn="ctr">
              <a:buFontTx/>
              <a:buNone/>
            </a:pPr>
            <a:r>
              <a:rPr lang="en-US" b="1" i="1" dirty="0">
                <a:latin typeface="Calibri" pitchFamily="34" charset="0"/>
              </a:rPr>
              <a:t>Particle </a:t>
            </a:r>
            <a:r>
              <a:rPr lang="en-US" b="1" i="1" dirty="0" smtClean="0">
                <a:latin typeface="Calibri" pitchFamily="34" charset="0"/>
              </a:rPr>
              <a:t>on </a:t>
            </a:r>
            <a:r>
              <a:rPr lang="en-US" b="1" i="1" dirty="0">
                <a:latin typeface="Calibri" pitchFamily="34" charset="0"/>
              </a:rPr>
              <a:t>a </a:t>
            </a:r>
            <a:r>
              <a:rPr lang="en-US" b="1" i="1" dirty="0" smtClean="0">
                <a:latin typeface="Calibri" pitchFamily="34" charset="0"/>
              </a:rPr>
              <a:t>ring </a:t>
            </a:r>
            <a:r>
              <a:rPr lang="en-US" b="1" i="1" dirty="0">
                <a:latin typeface="Calibri" pitchFamily="34" charset="0"/>
              </a:rPr>
              <a:t>approximation</a:t>
            </a:r>
          </a:p>
        </p:txBody>
      </p:sp>
      <p:pic>
        <p:nvPicPr>
          <p:cNvPr id="39940" name="Picture 5" descr="new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5100" y="4597400"/>
            <a:ext cx="33020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“The particle on a ring”</a:t>
            </a:r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828675" y="3778250"/>
          <a:ext cx="4892675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3" imgW="2031840" imgH="1130040" progId="Equation.3">
                  <p:embed/>
                </p:oleObj>
              </mc:Choice>
              <mc:Fallback>
                <p:oleObj name="Equation" r:id="rId3" imgW="2031840" imgH="1130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3778250"/>
                        <a:ext cx="4892675" cy="272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227763" y="5661025"/>
            <a:ext cx="20152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2800" b="1" i="1" dirty="0">
                <a:latin typeface="Times New Roman" pitchFamily="18" charset="0"/>
              </a:rPr>
              <a:t>j </a:t>
            </a:r>
            <a:r>
              <a:rPr lang="en-AU" sz="2800" b="1" dirty="0">
                <a:latin typeface="Times New Roman" pitchFamily="18" charset="0"/>
              </a:rPr>
              <a:t>= 1, 2, 3….</a:t>
            </a:r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3153569" y="2036758"/>
          <a:ext cx="283686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5" imgW="914400" imgH="241200" progId="Equation.3">
                  <p:embed/>
                </p:oleObj>
              </mc:Choice>
              <mc:Fallback>
                <p:oleObj name="Equation" r:id="rId5" imgW="914400" imgH="2412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3569" y="2036758"/>
                        <a:ext cx="2836862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457200" y="124301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the ring,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</a:t>
            </a:r>
            <a:r>
              <a:rPr lang="en-US" sz="3200" kern="0" dirty="0" smtClean="0">
                <a:latin typeface="+mn-lt"/>
              </a:rPr>
              <a:t>. Off the ring </a:t>
            </a:r>
            <a:r>
              <a:rPr lang="en-US" sz="3200" i="1" kern="0" dirty="0" smtClean="0">
                <a:latin typeface="+mn-lt"/>
              </a:rPr>
              <a:t>V</a:t>
            </a:r>
            <a:r>
              <a:rPr lang="en-US" sz="3200" kern="0" dirty="0" smtClean="0">
                <a:latin typeface="+mn-lt"/>
              </a:rPr>
              <a:t> = ∞.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“The particle on a ring”</a:t>
            </a:r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812800" y="3778250"/>
          <a:ext cx="4924425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7" name="Equation" r:id="rId3" imgW="2044440" imgH="1130040" progId="Equation.3">
                  <p:embed/>
                </p:oleObj>
              </mc:Choice>
              <mc:Fallback>
                <p:oleObj name="Equation" r:id="rId3" imgW="2044440" imgH="1130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3778250"/>
                        <a:ext cx="4924425" cy="272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227763" y="5661025"/>
            <a:ext cx="23743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2800" b="1" i="1" dirty="0">
                <a:latin typeface="Times New Roman" pitchFamily="18" charset="0"/>
              </a:rPr>
              <a:t>j </a:t>
            </a:r>
            <a:r>
              <a:rPr lang="en-AU" sz="2800" b="1" dirty="0">
                <a:latin typeface="Times New Roman" pitchFamily="18" charset="0"/>
              </a:rPr>
              <a:t>= </a:t>
            </a:r>
            <a:r>
              <a:rPr lang="en-AU" sz="2800" b="1" dirty="0" smtClean="0">
                <a:latin typeface="Times New Roman" pitchFamily="18" charset="0"/>
              </a:rPr>
              <a:t>0, 1, 2</a:t>
            </a:r>
            <a:r>
              <a:rPr lang="en-AU" sz="2800" b="1" dirty="0">
                <a:latin typeface="Times New Roman" pitchFamily="18" charset="0"/>
              </a:rPr>
              <a:t>, 3….</a:t>
            </a:r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3135313" y="2036763"/>
          <a:ext cx="28733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8" name="Equation" r:id="rId5" imgW="927000" imgH="241200" progId="Equation.3">
                  <p:embed/>
                </p:oleObj>
              </mc:Choice>
              <mc:Fallback>
                <p:oleObj name="Equation" r:id="rId5" imgW="9270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2036763"/>
                        <a:ext cx="2873375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457200" y="1243010"/>
            <a:ext cx="8229600" cy="54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the ring,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</a:t>
            </a:r>
            <a:r>
              <a:rPr lang="en-US" sz="3200" kern="0" dirty="0" smtClean="0">
                <a:latin typeface="+mn-lt"/>
              </a:rPr>
              <a:t>. Off the ring </a:t>
            </a:r>
            <a:r>
              <a:rPr lang="en-US" sz="3200" i="1" kern="0" dirty="0" smtClean="0">
                <a:latin typeface="+mn-lt"/>
              </a:rPr>
              <a:t>V</a:t>
            </a:r>
            <a:r>
              <a:rPr lang="en-US" sz="3200" kern="0" dirty="0" smtClean="0">
                <a:latin typeface="+mn-lt"/>
              </a:rPr>
              <a:t> = ∞.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Particle-on-a-ring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2981325"/>
          </a:xfrm>
        </p:spPr>
        <p:txBody>
          <a:bodyPr/>
          <a:lstStyle/>
          <a:p>
            <a:r>
              <a:rPr lang="en-US"/>
              <a:t>Ground state is motionless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 rot="-841781">
            <a:off x="2339975" y="3141663"/>
            <a:ext cx="4319588" cy="863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987675" y="4941888"/>
            <a:ext cx="3087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4000">
                <a:latin typeface="Symbol" pitchFamily="18" charset="2"/>
              </a:rPr>
              <a:t>Y</a:t>
            </a:r>
            <a:r>
              <a:rPr lang="en-AU" sz="4000"/>
              <a:t> = constant</a:t>
            </a:r>
            <a:endParaRPr lang="en-AU" sz="4000" baseline="30000">
              <a:latin typeface="Symbol" pitchFamily="18" charset="2"/>
            </a:endParaRPr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 rot="-841781">
            <a:off x="2339975" y="2852738"/>
            <a:ext cx="4319588" cy="863600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“The particle on a ring”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The ring is a cyclic 1d potential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1619250" y="5876925"/>
            <a:ext cx="58324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V="1">
            <a:off x="1643063" y="2965450"/>
            <a:ext cx="0" cy="3236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031875" y="33655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/>
              <a:t>E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V="1">
            <a:off x="1630363" y="6191250"/>
            <a:ext cx="5561012" cy="11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248150" y="6308725"/>
            <a:ext cx="395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latin typeface="Symbol" pitchFamily="18" charset="2"/>
              </a:rPr>
              <a:t>q</a:t>
            </a: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1285875" y="5857875"/>
            <a:ext cx="517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785813" y="56022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2768600" y="6042025"/>
            <a:ext cx="0" cy="407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2589213" y="643255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5969000" y="6005513"/>
            <a:ext cx="11113" cy="44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5789613" y="6427788"/>
            <a:ext cx="52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/>
              <a:t>2</a:t>
            </a:r>
            <a:r>
              <a:rPr lang="en-US" sz="2400" i="1">
                <a:latin typeface="Symbol" pitchFamily="18" charset="2"/>
              </a:rPr>
              <a:t>p</a:t>
            </a:r>
          </a:p>
        </p:txBody>
      </p:sp>
      <p:grpSp>
        <p:nvGrpSpPr>
          <p:cNvPr id="45071" name="Group 15"/>
          <p:cNvGrpSpPr>
            <a:grpSpLocks/>
          </p:cNvGrpSpPr>
          <p:nvPr/>
        </p:nvGrpSpPr>
        <p:grpSpPr bwMode="auto">
          <a:xfrm>
            <a:off x="2771775" y="5229225"/>
            <a:ext cx="6335713" cy="1296988"/>
            <a:chOff x="476" y="2205"/>
            <a:chExt cx="5715" cy="817"/>
          </a:xfrm>
        </p:grpSpPr>
        <p:sp>
          <p:nvSpPr>
            <p:cNvPr id="45072" name="Freeform 16"/>
            <p:cNvSpPr>
              <a:spLocks/>
            </p:cNvSpPr>
            <p:nvPr/>
          </p:nvSpPr>
          <p:spPr bwMode="auto">
            <a:xfrm>
              <a:off x="476" y="2205"/>
              <a:ext cx="2858" cy="817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635" y="0"/>
                </a:cxn>
                <a:cxn ang="0">
                  <a:pos x="1406" y="409"/>
                </a:cxn>
                <a:cxn ang="0">
                  <a:pos x="2042" y="817"/>
                </a:cxn>
                <a:cxn ang="0">
                  <a:pos x="2858" y="409"/>
                </a:cxn>
              </a:cxnLst>
              <a:rect l="0" t="0" r="r" b="b"/>
              <a:pathLst>
                <a:path w="2858" h="817">
                  <a:moveTo>
                    <a:pt x="0" y="409"/>
                  </a:moveTo>
                  <a:cubicBezTo>
                    <a:pt x="200" y="204"/>
                    <a:pt x="401" y="0"/>
                    <a:pt x="635" y="0"/>
                  </a:cubicBezTo>
                  <a:cubicBezTo>
                    <a:pt x="869" y="0"/>
                    <a:pt x="1172" y="273"/>
                    <a:pt x="1406" y="409"/>
                  </a:cubicBezTo>
                  <a:cubicBezTo>
                    <a:pt x="1640" y="545"/>
                    <a:pt x="1800" y="817"/>
                    <a:pt x="2042" y="817"/>
                  </a:cubicBezTo>
                  <a:cubicBezTo>
                    <a:pt x="2284" y="817"/>
                    <a:pt x="2571" y="613"/>
                    <a:pt x="2858" y="409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3" name="Freeform 17"/>
            <p:cNvSpPr>
              <a:spLocks/>
            </p:cNvSpPr>
            <p:nvPr/>
          </p:nvSpPr>
          <p:spPr bwMode="auto">
            <a:xfrm>
              <a:off x="3333" y="2205"/>
              <a:ext cx="2858" cy="817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635" y="0"/>
                </a:cxn>
                <a:cxn ang="0">
                  <a:pos x="1406" y="409"/>
                </a:cxn>
                <a:cxn ang="0">
                  <a:pos x="2042" y="817"/>
                </a:cxn>
                <a:cxn ang="0">
                  <a:pos x="2858" y="409"/>
                </a:cxn>
              </a:cxnLst>
              <a:rect l="0" t="0" r="r" b="b"/>
              <a:pathLst>
                <a:path w="2858" h="817">
                  <a:moveTo>
                    <a:pt x="0" y="409"/>
                  </a:moveTo>
                  <a:cubicBezTo>
                    <a:pt x="200" y="204"/>
                    <a:pt x="401" y="0"/>
                    <a:pt x="635" y="0"/>
                  </a:cubicBezTo>
                  <a:cubicBezTo>
                    <a:pt x="869" y="0"/>
                    <a:pt x="1172" y="273"/>
                    <a:pt x="1406" y="409"/>
                  </a:cubicBezTo>
                  <a:cubicBezTo>
                    <a:pt x="1640" y="545"/>
                    <a:pt x="1800" y="817"/>
                    <a:pt x="2042" y="817"/>
                  </a:cubicBezTo>
                  <a:cubicBezTo>
                    <a:pt x="2284" y="817"/>
                    <a:pt x="2571" y="613"/>
                    <a:pt x="2858" y="409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74" name="Group 18"/>
          <p:cNvGrpSpPr>
            <a:grpSpLocks/>
          </p:cNvGrpSpPr>
          <p:nvPr/>
        </p:nvGrpSpPr>
        <p:grpSpPr bwMode="auto">
          <a:xfrm>
            <a:off x="3549599" y="5229225"/>
            <a:ext cx="6337300" cy="1296988"/>
            <a:chOff x="1156" y="2205"/>
            <a:chExt cx="5716" cy="817"/>
          </a:xfrm>
        </p:grpSpPr>
        <p:sp>
          <p:nvSpPr>
            <p:cNvPr id="45075" name="Freeform 19"/>
            <p:cNvSpPr>
              <a:spLocks/>
            </p:cNvSpPr>
            <p:nvPr/>
          </p:nvSpPr>
          <p:spPr bwMode="auto">
            <a:xfrm>
              <a:off x="1156" y="2205"/>
              <a:ext cx="2858" cy="817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635" y="0"/>
                </a:cxn>
                <a:cxn ang="0">
                  <a:pos x="1406" y="409"/>
                </a:cxn>
                <a:cxn ang="0">
                  <a:pos x="2042" y="817"/>
                </a:cxn>
                <a:cxn ang="0">
                  <a:pos x="2858" y="409"/>
                </a:cxn>
              </a:cxnLst>
              <a:rect l="0" t="0" r="r" b="b"/>
              <a:pathLst>
                <a:path w="2858" h="817">
                  <a:moveTo>
                    <a:pt x="0" y="409"/>
                  </a:moveTo>
                  <a:cubicBezTo>
                    <a:pt x="200" y="204"/>
                    <a:pt x="401" y="0"/>
                    <a:pt x="635" y="0"/>
                  </a:cubicBezTo>
                  <a:cubicBezTo>
                    <a:pt x="869" y="0"/>
                    <a:pt x="1172" y="273"/>
                    <a:pt x="1406" y="409"/>
                  </a:cubicBezTo>
                  <a:cubicBezTo>
                    <a:pt x="1640" y="545"/>
                    <a:pt x="1800" y="817"/>
                    <a:pt x="2042" y="817"/>
                  </a:cubicBezTo>
                  <a:cubicBezTo>
                    <a:pt x="2284" y="817"/>
                    <a:pt x="2571" y="613"/>
                    <a:pt x="2858" y="409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6" name="Freeform 20"/>
            <p:cNvSpPr>
              <a:spLocks/>
            </p:cNvSpPr>
            <p:nvPr/>
          </p:nvSpPr>
          <p:spPr bwMode="auto">
            <a:xfrm>
              <a:off x="4014" y="2205"/>
              <a:ext cx="2858" cy="817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635" y="0"/>
                </a:cxn>
                <a:cxn ang="0">
                  <a:pos x="1406" y="409"/>
                </a:cxn>
                <a:cxn ang="0">
                  <a:pos x="2042" y="817"/>
                </a:cxn>
                <a:cxn ang="0">
                  <a:pos x="2858" y="409"/>
                </a:cxn>
              </a:cxnLst>
              <a:rect l="0" t="0" r="r" b="b"/>
              <a:pathLst>
                <a:path w="2858" h="817">
                  <a:moveTo>
                    <a:pt x="0" y="409"/>
                  </a:moveTo>
                  <a:cubicBezTo>
                    <a:pt x="200" y="204"/>
                    <a:pt x="401" y="0"/>
                    <a:pt x="635" y="0"/>
                  </a:cubicBezTo>
                  <a:cubicBezTo>
                    <a:pt x="869" y="0"/>
                    <a:pt x="1172" y="273"/>
                    <a:pt x="1406" y="409"/>
                  </a:cubicBezTo>
                  <a:cubicBezTo>
                    <a:pt x="1640" y="545"/>
                    <a:pt x="1800" y="817"/>
                    <a:pt x="2042" y="817"/>
                  </a:cubicBezTo>
                  <a:cubicBezTo>
                    <a:pt x="2284" y="817"/>
                    <a:pt x="2571" y="613"/>
                    <a:pt x="2858" y="409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77" name="Group 21"/>
          <p:cNvGrpSpPr>
            <a:grpSpLocks/>
          </p:cNvGrpSpPr>
          <p:nvPr/>
        </p:nvGrpSpPr>
        <p:grpSpPr bwMode="auto">
          <a:xfrm>
            <a:off x="-3492500" y="5157788"/>
            <a:ext cx="6335713" cy="1296987"/>
            <a:chOff x="476" y="2205"/>
            <a:chExt cx="5715" cy="817"/>
          </a:xfrm>
        </p:grpSpPr>
        <p:sp>
          <p:nvSpPr>
            <p:cNvPr id="45078" name="Freeform 22"/>
            <p:cNvSpPr>
              <a:spLocks/>
            </p:cNvSpPr>
            <p:nvPr/>
          </p:nvSpPr>
          <p:spPr bwMode="auto">
            <a:xfrm>
              <a:off x="476" y="2205"/>
              <a:ext cx="2858" cy="817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635" y="0"/>
                </a:cxn>
                <a:cxn ang="0">
                  <a:pos x="1406" y="409"/>
                </a:cxn>
                <a:cxn ang="0">
                  <a:pos x="2042" y="817"/>
                </a:cxn>
                <a:cxn ang="0">
                  <a:pos x="2858" y="409"/>
                </a:cxn>
              </a:cxnLst>
              <a:rect l="0" t="0" r="r" b="b"/>
              <a:pathLst>
                <a:path w="2858" h="817">
                  <a:moveTo>
                    <a:pt x="0" y="409"/>
                  </a:moveTo>
                  <a:cubicBezTo>
                    <a:pt x="200" y="204"/>
                    <a:pt x="401" y="0"/>
                    <a:pt x="635" y="0"/>
                  </a:cubicBezTo>
                  <a:cubicBezTo>
                    <a:pt x="869" y="0"/>
                    <a:pt x="1172" y="273"/>
                    <a:pt x="1406" y="409"/>
                  </a:cubicBezTo>
                  <a:cubicBezTo>
                    <a:pt x="1640" y="545"/>
                    <a:pt x="1800" y="817"/>
                    <a:pt x="2042" y="817"/>
                  </a:cubicBezTo>
                  <a:cubicBezTo>
                    <a:pt x="2284" y="817"/>
                    <a:pt x="2571" y="613"/>
                    <a:pt x="2858" y="409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Freeform 23"/>
            <p:cNvSpPr>
              <a:spLocks/>
            </p:cNvSpPr>
            <p:nvPr/>
          </p:nvSpPr>
          <p:spPr bwMode="auto">
            <a:xfrm>
              <a:off x="3333" y="2205"/>
              <a:ext cx="2858" cy="817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635" y="0"/>
                </a:cxn>
                <a:cxn ang="0">
                  <a:pos x="1406" y="409"/>
                </a:cxn>
                <a:cxn ang="0">
                  <a:pos x="2042" y="817"/>
                </a:cxn>
                <a:cxn ang="0">
                  <a:pos x="2858" y="409"/>
                </a:cxn>
              </a:cxnLst>
              <a:rect l="0" t="0" r="r" b="b"/>
              <a:pathLst>
                <a:path w="2858" h="817">
                  <a:moveTo>
                    <a:pt x="0" y="409"/>
                  </a:moveTo>
                  <a:cubicBezTo>
                    <a:pt x="200" y="204"/>
                    <a:pt x="401" y="0"/>
                    <a:pt x="635" y="0"/>
                  </a:cubicBezTo>
                  <a:cubicBezTo>
                    <a:pt x="869" y="0"/>
                    <a:pt x="1172" y="273"/>
                    <a:pt x="1406" y="409"/>
                  </a:cubicBezTo>
                  <a:cubicBezTo>
                    <a:pt x="1640" y="545"/>
                    <a:pt x="1800" y="817"/>
                    <a:pt x="2042" y="817"/>
                  </a:cubicBezTo>
                  <a:cubicBezTo>
                    <a:pt x="2284" y="817"/>
                    <a:pt x="2571" y="613"/>
                    <a:pt x="2858" y="409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80" name="Group 24"/>
          <p:cNvGrpSpPr>
            <a:grpSpLocks/>
          </p:cNvGrpSpPr>
          <p:nvPr/>
        </p:nvGrpSpPr>
        <p:grpSpPr bwMode="auto">
          <a:xfrm>
            <a:off x="-2714676" y="5157788"/>
            <a:ext cx="6337300" cy="1296987"/>
            <a:chOff x="1156" y="2205"/>
            <a:chExt cx="5716" cy="817"/>
          </a:xfrm>
        </p:grpSpPr>
        <p:sp>
          <p:nvSpPr>
            <p:cNvPr id="45081" name="Freeform 25"/>
            <p:cNvSpPr>
              <a:spLocks/>
            </p:cNvSpPr>
            <p:nvPr/>
          </p:nvSpPr>
          <p:spPr bwMode="auto">
            <a:xfrm>
              <a:off x="1156" y="2205"/>
              <a:ext cx="2858" cy="817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635" y="0"/>
                </a:cxn>
                <a:cxn ang="0">
                  <a:pos x="1406" y="409"/>
                </a:cxn>
                <a:cxn ang="0">
                  <a:pos x="2042" y="817"/>
                </a:cxn>
                <a:cxn ang="0">
                  <a:pos x="2858" y="409"/>
                </a:cxn>
              </a:cxnLst>
              <a:rect l="0" t="0" r="r" b="b"/>
              <a:pathLst>
                <a:path w="2858" h="817">
                  <a:moveTo>
                    <a:pt x="0" y="409"/>
                  </a:moveTo>
                  <a:cubicBezTo>
                    <a:pt x="200" y="204"/>
                    <a:pt x="401" y="0"/>
                    <a:pt x="635" y="0"/>
                  </a:cubicBezTo>
                  <a:cubicBezTo>
                    <a:pt x="869" y="0"/>
                    <a:pt x="1172" y="273"/>
                    <a:pt x="1406" y="409"/>
                  </a:cubicBezTo>
                  <a:cubicBezTo>
                    <a:pt x="1640" y="545"/>
                    <a:pt x="1800" y="817"/>
                    <a:pt x="2042" y="817"/>
                  </a:cubicBezTo>
                  <a:cubicBezTo>
                    <a:pt x="2284" y="817"/>
                    <a:pt x="2571" y="613"/>
                    <a:pt x="2858" y="409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82" name="Freeform 26"/>
            <p:cNvSpPr>
              <a:spLocks/>
            </p:cNvSpPr>
            <p:nvPr/>
          </p:nvSpPr>
          <p:spPr bwMode="auto">
            <a:xfrm>
              <a:off x="4014" y="2205"/>
              <a:ext cx="2858" cy="817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635" y="0"/>
                </a:cxn>
                <a:cxn ang="0">
                  <a:pos x="1406" y="409"/>
                </a:cxn>
                <a:cxn ang="0">
                  <a:pos x="2042" y="817"/>
                </a:cxn>
                <a:cxn ang="0">
                  <a:pos x="2858" y="409"/>
                </a:cxn>
              </a:cxnLst>
              <a:rect l="0" t="0" r="r" b="b"/>
              <a:pathLst>
                <a:path w="2858" h="817">
                  <a:moveTo>
                    <a:pt x="0" y="409"/>
                  </a:moveTo>
                  <a:cubicBezTo>
                    <a:pt x="200" y="204"/>
                    <a:pt x="401" y="0"/>
                    <a:pt x="635" y="0"/>
                  </a:cubicBezTo>
                  <a:cubicBezTo>
                    <a:pt x="869" y="0"/>
                    <a:pt x="1172" y="273"/>
                    <a:pt x="1406" y="409"/>
                  </a:cubicBezTo>
                  <a:cubicBezTo>
                    <a:pt x="1640" y="545"/>
                    <a:pt x="1800" y="817"/>
                    <a:pt x="2042" y="817"/>
                  </a:cubicBezTo>
                  <a:cubicBezTo>
                    <a:pt x="2284" y="817"/>
                    <a:pt x="2571" y="613"/>
                    <a:pt x="2858" y="409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2411413" y="3689350"/>
            <a:ext cx="4694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2000" b="1">
                <a:latin typeface="Calibri" pitchFamily="34" charset="0"/>
              </a:rPr>
              <a:t>must fit an integer number of wavelengths</a:t>
            </a:r>
          </a:p>
        </p:txBody>
      </p:sp>
      <p:pic>
        <p:nvPicPr>
          <p:cNvPr id="32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390773"/>
            <a:ext cx="24511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357430"/>
            <a:ext cx="25400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“The particle on a ring”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900113" y="1658938"/>
          <a:ext cx="4176712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Equation" r:id="rId3" imgW="1384200" imgH="419040" progId="Equation.3">
                  <p:embed/>
                </p:oleObj>
              </mc:Choice>
              <mc:Fallback>
                <p:oleObj name="Equation" r:id="rId3" imgW="13842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658938"/>
                        <a:ext cx="4176712" cy="1265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867400" y="1989138"/>
            <a:ext cx="2349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2800" i="1">
                <a:latin typeface="Times New Roman" pitchFamily="18" charset="0"/>
              </a:rPr>
              <a:t>j </a:t>
            </a:r>
            <a:r>
              <a:rPr lang="en-AU" sz="2800">
                <a:latin typeface="Times New Roman" pitchFamily="18" charset="0"/>
              </a:rPr>
              <a:t>= 0, 1, 2, 3….</a:t>
            </a: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3905250" y="6308725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0972" name="Group 12"/>
          <p:cNvGrpSpPr>
            <a:grpSpLocks/>
          </p:cNvGrpSpPr>
          <p:nvPr/>
        </p:nvGrpSpPr>
        <p:grpSpPr bwMode="auto">
          <a:xfrm>
            <a:off x="3328988" y="5948363"/>
            <a:ext cx="1944687" cy="0"/>
            <a:chOff x="2109" y="3475"/>
            <a:chExt cx="1225" cy="0"/>
          </a:xfrm>
        </p:grpSpPr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2109" y="3475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2835" y="3475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3" name="Group 13"/>
          <p:cNvGrpSpPr>
            <a:grpSpLocks/>
          </p:cNvGrpSpPr>
          <p:nvPr/>
        </p:nvGrpSpPr>
        <p:grpSpPr bwMode="auto">
          <a:xfrm>
            <a:off x="3328988" y="5084763"/>
            <a:ext cx="1944687" cy="0"/>
            <a:chOff x="2063" y="3249"/>
            <a:chExt cx="1225" cy="0"/>
          </a:xfrm>
        </p:grpSpPr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2063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>
              <a:off x="2789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4" name="Group 14"/>
          <p:cNvGrpSpPr>
            <a:grpSpLocks/>
          </p:cNvGrpSpPr>
          <p:nvPr/>
        </p:nvGrpSpPr>
        <p:grpSpPr bwMode="auto">
          <a:xfrm>
            <a:off x="3330575" y="3644900"/>
            <a:ext cx="1944688" cy="0"/>
            <a:chOff x="2063" y="3249"/>
            <a:chExt cx="1225" cy="0"/>
          </a:xfrm>
        </p:grpSpPr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2063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>
              <a:off x="2789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5200650" y="6186488"/>
            <a:ext cx="604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0</a:t>
            </a: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5364163" y="5662613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1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5364163" y="4797425"/>
            <a:ext cx="604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2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5364163" y="3357563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3</a:t>
            </a:r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 flipH="1" flipV="1">
            <a:off x="4572000" y="2781300"/>
            <a:ext cx="1439863" cy="431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6084888" y="3097213"/>
            <a:ext cx="2435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b="1">
                <a:latin typeface="Calibri" pitchFamily="34" charset="0"/>
              </a:rPr>
              <a:t>length of circumference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755650" y="3422650"/>
            <a:ext cx="1435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b="1">
                <a:latin typeface="Calibri" pitchFamily="34" charset="0"/>
              </a:rPr>
              <a:t>radius of ring</a:t>
            </a:r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 flipV="1">
            <a:off x="1619250" y="2924175"/>
            <a:ext cx="936625" cy="4333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“The particle on a ring”</a:t>
            </a:r>
          </a:p>
        </p:txBody>
      </p:sp>
      <p:pic>
        <p:nvPicPr>
          <p:cNvPr id="2765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536700" y="1928813"/>
            <a:ext cx="5630863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7080250" y="6165850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7662" name="Group 14"/>
          <p:cNvGrpSpPr>
            <a:grpSpLocks/>
          </p:cNvGrpSpPr>
          <p:nvPr/>
        </p:nvGrpSpPr>
        <p:grpSpPr bwMode="auto">
          <a:xfrm>
            <a:off x="6503988" y="5586413"/>
            <a:ext cx="1944687" cy="0"/>
            <a:chOff x="2109" y="3475"/>
            <a:chExt cx="1225" cy="0"/>
          </a:xfrm>
        </p:grpSpPr>
        <p:sp>
          <p:nvSpPr>
            <p:cNvPr id="27663" name="Line 15"/>
            <p:cNvSpPr>
              <a:spLocks noChangeShapeType="1"/>
            </p:cNvSpPr>
            <p:nvPr/>
          </p:nvSpPr>
          <p:spPr bwMode="auto">
            <a:xfrm>
              <a:off x="2109" y="3475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>
              <a:off x="2835" y="3475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5" name="Group 17"/>
          <p:cNvGrpSpPr>
            <a:grpSpLocks/>
          </p:cNvGrpSpPr>
          <p:nvPr/>
        </p:nvGrpSpPr>
        <p:grpSpPr bwMode="auto">
          <a:xfrm>
            <a:off x="6503988" y="4141788"/>
            <a:ext cx="1944687" cy="0"/>
            <a:chOff x="2063" y="3249"/>
            <a:chExt cx="1225" cy="0"/>
          </a:xfrm>
        </p:grpSpPr>
        <p:sp>
          <p:nvSpPr>
            <p:cNvPr id="27666" name="Line 18"/>
            <p:cNvSpPr>
              <a:spLocks noChangeShapeType="1"/>
            </p:cNvSpPr>
            <p:nvPr/>
          </p:nvSpPr>
          <p:spPr bwMode="auto">
            <a:xfrm>
              <a:off x="2063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Line 19"/>
            <p:cNvSpPr>
              <a:spLocks noChangeShapeType="1"/>
            </p:cNvSpPr>
            <p:nvPr/>
          </p:nvSpPr>
          <p:spPr bwMode="auto">
            <a:xfrm>
              <a:off x="2789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8" name="Group 20"/>
          <p:cNvGrpSpPr>
            <a:grpSpLocks/>
          </p:cNvGrpSpPr>
          <p:nvPr/>
        </p:nvGrpSpPr>
        <p:grpSpPr bwMode="auto">
          <a:xfrm>
            <a:off x="6505575" y="1555750"/>
            <a:ext cx="1944688" cy="0"/>
            <a:chOff x="2063" y="3249"/>
            <a:chExt cx="1225" cy="0"/>
          </a:xfrm>
        </p:grpSpPr>
        <p:sp>
          <p:nvSpPr>
            <p:cNvPr id="27669" name="Line 21"/>
            <p:cNvSpPr>
              <a:spLocks noChangeShapeType="1"/>
            </p:cNvSpPr>
            <p:nvPr/>
          </p:nvSpPr>
          <p:spPr bwMode="auto">
            <a:xfrm>
              <a:off x="2063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22"/>
            <p:cNvSpPr>
              <a:spLocks noChangeShapeType="1"/>
            </p:cNvSpPr>
            <p:nvPr/>
          </p:nvSpPr>
          <p:spPr bwMode="auto">
            <a:xfrm>
              <a:off x="2789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8375650" y="6043613"/>
            <a:ext cx="604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0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8539163" y="5300663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1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8539163" y="3854450"/>
            <a:ext cx="604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2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8539163" y="1268413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3</a:t>
            </a:r>
          </a:p>
        </p:txBody>
      </p:sp>
      <p:grpSp>
        <p:nvGrpSpPr>
          <p:cNvPr id="27686" name="Group 38"/>
          <p:cNvGrpSpPr>
            <a:grpSpLocks/>
          </p:cNvGrpSpPr>
          <p:nvPr/>
        </p:nvGrpSpPr>
        <p:grpSpPr bwMode="auto">
          <a:xfrm>
            <a:off x="388938" y="5734050"/>
            <a:ext cx="1519237" cy="366713"/>
            <a:chOff x="63" y="3612"/>
            <a:chExt cx="957" cy="231"/>
          </a:xfrm>
        </p:grpSpPr>
        <p:sp>
          <p:nvSpPr>
            <p:cNvPr id="27675" name="Line 27"/>
            <p:cNvSpPr>
              <a:spLocks noChangeShapeType="1"/>
            </p:cNvSpPr>
            <p:nvPr/>
          </p:nvSpPr>
          <p:spPr bwMode="auto">
            <a:xfrm>
              <a:off x="521" y="3793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Text Box 28"/>
            <p:cNvSpPr txBox="1">
              <a:spLocks noChangeArrowheads="1"/>
            </p:cNvSpPr>
            <p:nvPr/>
          </p:nvSpPr>
          <p:spPr bwMode="auto">
            <a:xfrm>
              <a:off x="63" y="3612"/>
              <a:ext cx="4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i="1">
                  <a:latin typeface="Times New Roman" pitchFamily="18" charset="0"/>
                </a:rPr>
                <a:t>n</a:t>
              </a:r>
              <a:r>
                <a:rPr lang="en-AU">
                  <a:latin typeface="Times New Roman" pitchFamily="18" charset="0"/>
                </a:rPr>
                <a:t> = 1</a:t>
              </a:r>
            </a:p>
          </p:txBody>
        </p:sp>
      </p:grpSp>
      <p:grpSp>
        <p:nvGrpSpPr>
          <p:cNvPr id="27685" name="Group 37"/>
          <p:cNvGrpSpPr>
            <a:grpSpLocks/>
          </p:cNvGrpSpPr>
          <p:nvPr/>
        </p:nvGrpSpPr>
        <p:grpSpPr bwMode="auto">
          <a:xfrm>
            <a:off x="388938" y="5302250"/>
            <a:ext cx="1519237" cy="366713"/>
            <a:chOff x="109" y="3340"/>
            <a:chExt cx="957" cy="231"/>
          </a:xfrm>
        </p:grpSpPr>
        <p:sp>
          <p:nvSpPr>
            <p:cNvPr id="27677" name="Line 29"/>
            <p:cNvSpPr>
              <a:spLocks noChangeShapeType="1"/>
            </p:cNvSpPr>
            <p:nvPr/>
          </p:nvSpPr>
          <p:spPr bwMode="auto">
            <a:xfrm>
              <a:off x="567" y="3521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Text Box 30"/>
            <p:cNvSpPr txBox="1">
              <a:spLocks noChangeArrowheads="1"/>
            </p:cNvSpPr>
            <p:nvPr/>
          </p:nvSpPr>
          <p:spPr bwMode="auto">
            <a:xfrm>
              <a:off x="109" y="3340"/>
              <a:ext cx="4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i="1">
                  <a:latin typeface="Times New Roman" pitchFamily="18" charset="0"/>
                </a:rPr>
                <a:t>n</a:t>
              </a:r>
              <a:r>
                <a:rPr lang="en-AU">
                  <a:latin typeface="Times New Roman" pitchFamily="18" charset="0"/>
                </a:rPr>
                <a:t> = 2</a:t>
              </a:r>
            </a:p>
          </p:txBody>
        </p:sp>
      </p:grpSp>
      <p:grpSp>
        <p:nvGrpSpPr>
          <p:cNvPr id="27684" name="Group 36"/>
          <p:cNvGrpSpPr>
            <a:grpSpLocks/>
          </p:cNvGrpSpPr>
          <p:nvPr/>
        </p:nvGrpSpPr>
        <p:grpSpPr bwMode="auto">
          <a:xfrm>
            <a:off x="388938" y="4654550"/>
            <a:ext cx="1519237" cy="366713"/>
            <a:chOff x="245" y="2932"/>
            <a:chExt cx="957" cy="231"/>
          </a:xfrm>
        </p:grpSpPr>
        <p:sp>
          <p:nvSpPr>
            <p:cNvPr id="27679" name="Line 31"/>
            <p:cNvSpPr>
              <a:spLocks noChangeShapeType="1"/>
            </p:cNvSpPr>
            <p:nvPr/>
          </p:nvSpPr>
          <p:spPr bwMode="auto">
            <a:xfrm>
              <a:off x="703" y="3113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Text Box 32"/>
            <p:cNvSpPr txBox="1">
              <a:spLocks noChangeArrowheads="1"/>
            </p:cNvSpPr>
            <p:nvPr/>
          </p:nvSpPr>
          <p:spPr bwMode="auto">
            <a:xfrm>
              <a:off x="245" y="2932"/>
              <a:ext cx="4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i="1">
                  <a:latin typeface="Times New Roman" pitchFamily="18" charset="0"/>
                </a:rPr>
                <a:t>n</a:t>
              </a:r>
              <a:r>
                <a:rPr lang="en-AU">
                  <a:latin typeface="Times New Roman" pitchFamily="18" charset="0"/>
                </a:rPr>
                <a:t> = 3</a:t>
              </a:r>
            </a:p>
          </p:txBody>
        </p:sp>
      </p:grpSp>
      <p:grpSp>
        <p:nvGrpSpPr>
          <p:cNvPr id="27683" name="Group 35"/>
          <p:cNvGrpSpPr>
            <a:grpSpLocks/>
          </p:cNvGrpSpPr>
          <p:nvPr/>
        </p:nvGrpSpPr>
        <p:grpSpPr bwMode="auto">
          <a:xfrm>
            <a:off x="388938" y="3789363"/>
            <a:ext cx="1519237" cy="366712"/>
            <a:chOff x="290" y="2387"/>
            <a:chExt cx="957" cy="231"/>
          </a:xfrm>
        </p:grpSpPr>
        <p:sp>
          <p:nvSpPr>
            <p:cNvPr id="27681" name="Line 33"/>
            <p:cNvSpPr>
              <a:spLocks noChangeShapeType="1"/>
            </p:cNvSpPr>
            <p:nvPr/>
          </p:nvSpPr>
          <p:spPr bwMode="auto">
            <a:xfrm>
              <a:off x="748" y="2568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82" name="Text Box 34"/>
            <p:cNvSpPr txBox="1">
              <a:spLocks noChangeArrowheads="1"/>
            </p:cNvSpPr>
            <p:nvPr/>
          </p:nvSpPr>
          <p:spPr bwMode="auto">
            <a:xfrm>
              <a:off x="290" y="2387"/>
              <a:ext cx="4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i="1">
                  <a:latin typeface="Times New Roman" pitchFamily="18" charset="0"/>
                </a:rPr>
                <a:t>n</a:t>
              </a:r>
              <a:r>
                <a:rPr lang="en-AU">
                  <a:latin typeface="Times New Roman" pitchFamily="18" charset="0"/>
                </a:rPr>
                <a:t> = 4</a:t>
              </a:r>
            </a:p>
          </p:txBody>
        </p:sp>
      </p:grp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323850" y="2636838"/>
            <a:ext cx="2160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b="1">
                <a:latin typeface="Calibri" pitchFamily="34" charset="0"/>
              </a:rPr>
              <a:t>All singly degenerate</a:t>
            </a: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6516688" y="2636838"/>
            <a:ext cx="1993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AU" b="1">
                <a:latin typeface="Calibri" pitchFamily="34" charset="0"/>
              </a:rPr>
              <a:t>Doubly degenerate</a:t>
            </a:r>
          </a:p>
          <a:p>
            <a:pPr algn="ctr"/>
            <a:r>
              <a:rPr lang="en-AU" b="1">
                <a:latin typeface="Calibri" pitchFamily="34" charset="0"/>
              </a:rPr>
              <a:t>above </a:t>
            </a:r>
            <a:r>
              <a:rPr lang="en-AU" b="1" i="1">
                <a:latin typeface="Calibri" pitchFamily="34" charset="0"/>
              </a:rPr>
              <a:t>j</a:t>
            </a:r>
            <a:r>
              <a:rPr lang="en-AU" b="1">
                <a:latin typeface="Calibri" pitchFamily="34" charset="0"/>
              </a:rPr>
              <a:t>=0</a:t>
            </a:r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1187450" y="63134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b="1">
                <a:latin typeface="Calibri" pitchFamily="34" charset="0"/>
              </a:rPr>
              <a:t>box</a:t>
            </a:r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7235825" y="6311900"/>
            <a:ext cx="550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b="1">
                <a:latin typeface="Calibri" pitchFamily="34" charset="0"/>
              </a:rPr>
              <a:t>ring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Application: benzene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95288" y="2181225"/>
            <a:ext cx="491648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sz="2000" b="1" dirty="0">
                <a:solidFill>
                  <a:srgbClr val="0000FF"/>
                </a:solidFill>
                <a:latin typeface="Calibri" pitchFamily="34" charset="0"/>
              </a:rPr>
              <a:t>Question</a:t>
            </a:r>
            <a:r>
              <a:rPr lang="en-AU" dirty="0"/>
              <a:t>: how many </a:t>
            </a:r>
            <a:r>
              <a:rPr lang="en-AU" dirty="0" smtClean="0">
                <a:latin typeface="Symbol" charset="2"/>
                <a:cs typeface="Symbol" charset="2"/>
              </a:rPr>
              <a:t>p</a:t>
            </a:r>
            <a:r>
              <a:rPr lang="en-AU" dirty="0" smtClean="0"/>
              <a:t>-</a:t>
            </a:r>
            <a:r>
              <a:rPr lang="en-AU" dirty="0"/>
              <a:t>electrons in benzene?</a:t>
            </a:r>
          </a:p>
          <a:p>
            <a:endParaRPr lang="en-AU" dirty="0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95288" y="4076700"/>
            <a:ext cx="47529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b="1">
                <a:solidFill>
                  <a:srgbClr val="0000FF"/>
                </a:solidFill>
              </a:rPr>
              <a:t>Answer</a:t>
            </a:r>
            <a:r>
              <a:rPr lang="en-AU"/>
              <a:t>: Looking at the structure, there are 6 carbon atoms which each contribute one electron each. Therefore, there are 6 electrons.</a:t>
            </a:r>
          </a:p>
          <a:p>
            <a:endParaRPr lang="en-AU"/>
          </a:p>
        </p:txBody>
      </p:sp>
      <p:grpSp>
        <p:nvGrpSpPr>
          <p:cNvPr id="36873" name="Group 9"/>
          <p:cNvGrpSpPr>
            <a:grpSpLocks/>
          </p:cNvGrpSpPr>
          <p:nvPr/>
        </p:nvGrpSpPr>
        <p:grpSpPr bwMode="auto">
          <a:xfrm>
            <a:off x="6299200" y="2493963"/>
            <a:ext cx="503238" cy="1008062"/>
            <a:chOff x="2744" y="2386"/>
            <a:chExt cx="317" cy="635"/>
          </a:xfrm>
        </p:grpSpPr>
        <p:sp>
          <p:nvSpPr>
            <p:cNvPr id="36874" name="Oval 10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Oval 11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76" name="Group 12"/>
          <p:cNvGrpSpPr>
            <a:grpSpLocks/>
          </p:cNvGrpSpPr>
          <p:nvPr/>
        </p:nvGrpSpPr>
        <p:grpSpPr bwMode="auto">
          <a:xfrm>
            <a:off x="7667625" y="2493963"/>
            <a:ext cx="503238" cy="1008062"/>
            <a:chOff x="2744" y="2386"/>
            <a:chExt cx="317" cy="635"/>
          </a:xfrm>
        </p:grpSpPr>
        <p:sp>
          <p:nvSpPr>
            <p:cNvPr id="36877" name="Oval 13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Oval 14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9" name="AutoShape 15"/>
          <p:cNvSpPr>
            <a:spLocks noChangeArrowheads="1"/>
          </p:cNvSpPr>
          <p:nvPr/>
        </p:nvSpPr>
        <p:spPr bwMode="auto">
          <a:xfrm>
            <a:off x="5867400" y="2997200"/>
            <a:ext cx="2736850" cy="1152525"/>
          </a:xfrm>
          <a:prstGeom prst="hexagon">
            <a:avLst>
              <a:gd name="adj" fmla="val 59366"/>
              <a:gd name="vf" fmla="val 115470"/>
            </a:avLst>
          </a:prstGeom>
          <a:solidFill>
            <a:schemeClr val="bg2">
              <a:alpha val="19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0" name="Group 16"/>
          <p:cNvGrpSpPr>
            <a:grpSpLocks/>
          </p:cNvGrpSpPr>
          <p:nvPr/>
        </p:nvGrpSpPr>
        <p:grpSpPr bwMode="auto">
          <a:xfrm>
            <a:off x="5580063" y="3068638"/>
            <a:ext cx="503237" cy="1008062"/>
            <a:chOff x="2744" y="2386"/>
            <a:chExt cx="317" cy="635"/>
          </a:xfrm>
        </p:grpSpPr>
        <p:sp>
          <p:nvSpPr>
            <p:cNvPr id="36881" name="Oval 17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Oval 18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83" name="Group 19"/>
          <p:cNvGrpSpPr>
            <a:grpSpLocks/>
          </p:cNvGrpSpPr>
          <p:nvPr/>
        </p:nvGrpSpPr>
        <p:grpSpPr bwMode="auto">
          <a:xfrm>
            <a:off x="6299200" y="3644900"/>
            <a:ext cx="503238" cy="1008063"/>
            <a:chOff x="2744" y="2386"/>
            <a:chExt cx="317" cy="635"/>
          </a:xfrm>
        </p:grpSpPr>
        <p:sp>
          <p:nvSpPr>
            <p:cNvPr id="36884" name="Oval 20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Oval 21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86" name="Group 22"/>
          <p:cNvGrpSpPr>
            <a:grpSpLocks/>
          </p:cNvGrpSpPr>
          <p:nvPr/>
        </p:nvGrpSpPr>
        <p:grpSpPr bwMode="auto">
          <a:xfrm>
            <a:off x="7667625" y="3644900"/>
            <a:ext cx="503238" cy="1008063"/>
            <a:chOff x="2744" y="2386"/>
            <a:chExt cx="317" cy="635"/>
          </a:xfrm>
        </p:grpSpPr>
        <p:sp>
          <p:nvSpPr>
            <p:cNvPr id="36887" name="Oval 23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Oval 24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89" name="Group 25"/>
          <p:cNvGrpSpPr>
            <a:grpSpLocks/>
          </p:cNvGrpSpPr>
          <p:nvPr/>
        </p:nvGrpSpPr>
        <p:grpSpPr bwMode="auto">
          <a:xfrm>
            <a:off x="8388350" y="3068638"/>
            <a:ext cx="503238" cy="1008062"/>
            <a:chOff x="2744" y="2386"/>
            <a:chExt cx="317" cy="635"/>
          </a:xfrm>
        </p:grpSpPr>
        <p:sp>
          <p:nvSpPr>
            <p:cNvPr id="36890" name="Oval 26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Oval 27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benzene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03213" y="2492375"/>
            <a:ext cx="49164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sz="2000" b="1" dirty="0">
                <a:solidFill>
                  <a:srgbClr val="0000FF"/>
                </a:solidFill>
                <a:latin typeface="Calibri" pitchFamily="34" charset="0"/>
              </a:rPr>
              <a:t>Question</a:t>
            </a:r>
            <a:r>
              <a:rPr lang="en-AU" dirty="0"/>
              <a:t>: what is the length over which the </a:t>
            </a:r>
            <a:r>
              <a:rPr lang="en-AU" dirty="0">
                <a:latin typeface="Symbol" pitchFamily="18" charset="2"/>
              </a:rPr>
              <a:t>p</a:t>
            </a:r>
            <a:r>
              <a:rPr lang="en-AU" dirty="0"/>
              <a:t>-electrons are delocalized, if the average bond length is </a:t>
            </a:r>
            <a:r>
              <a:rPr lang="en-AU" dirty="0" smtClean="0"/>
              <a:t>1.40 </a:t>
            </a:r>
            <a:r>
              <a:rPr lang="en-AU" dirty="0" err="1" smtClean="0"/>
              <a:t>Å</a:t>
            </a:r>
            <a:r>
              <a:rPr lang="en-AU" dirty="0"/>
              <a:t>?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23850" y="3552825"/>
            <a:ext cx="47720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b="1" dirty="0">
                <a:solidFill>
                  <a:srgbClr val="0000FF"/>
                </a:solidFill>
              </a:rPr>
              <a:t>Answer</a:t>
            </a:r>
            <a:r>
              <a:rPr lang="en-AU" dirty="0"/>
              <a:t>: There are six bonds, which equates to </a:t>
            </a:r>
            <a:r>
              <a:rPr lang="en-AU" dirty="0" smtClean="0"/>
              <a:t>6 × 1.40 </a:t>
            </a:r>
            <a:r>
              <a:rPr lang="en-AU" dirty="0" err="1" smtClean="0"/>
              <a:t>Å</a:t>
            </a:r>
            <a:r>
              <a:rPr lang="en-AU" dirty="0" smtClean="0"/>
              <a:t> </a:t>
            </a:r>
            <a:r>
              <a:rPr lang="en-AU" dirty="0"/>
              <a:t>= </a:t>
            </a:r>
            <a:r>
              <a:rPr lang="en-AU" dirty="0" smtClean="0"/>
              <a:t>8.40 </a:t>
            </a:r>
            <a:r>
              <a:rPr lang="en-AU" dirty="0" err="1" smtClean="0"/>
              <a:t>Å</a:t>
            </a:r>
            <a:endParaRPr lang="en-AU" dirty="0"/>
          </a:p>
          <a:p>
            <a:endParaRPr lang="en-AU" dirty="0"/>
          </a:p>
        </p:txBody>
      </p:sp>
      <p:grpSp>
        <p:nvGrpSpPr>
          <p:cNvPr id="37899" name="Group 11"/>
          <p:cNvGrpSpPr>
            <a:grpSpLocks/>
          </p:cNvGrpSpPr>
          <p:nvPr/>
        </p:nvGrpSpPr>
        <p:grpSpPr bwMode="auto">
          <a:xfrm>
            <a:off x="6227763" y="2420938"/>
            <a:ext cx="503237" cy="1008062"/>
            <a:chOff x="2744" y="2386"/>
            <a:chExt cx="317" cy="635"/>
          </a:xfrm>
        </p:grpSpPr>
        <p:sp>
          <p:nvSpPr>
            <p:cNvPr id="37900" name="Oval 12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Oval 13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02" name="Group 14"/>
          <p:cNvGrpSpPr>
            <a:grpSpLocks/>
          </p:cNvGrpSpPr>
          <p:nvPr/>
        </p:nvGrpSpPr>
        <p:grpSpPr bwMode="auto">
          <a:xfrm>
            <a:off x="7596188" y="2420938"/>
            <a:ext cx="503237" cy="1008062"/>
            <a:chOff x="2744" y="2386"/>
            <a:chExt cx="317" cy="635"/>
          </a:xfrm>
        </p:grpSpPr>
        <p:sp>
          <p:nvSpPr>
            <p:cNvPr id="37903" name="Oval 15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4" name="Oval 16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05" name="AutoShape 17"/>
          <p:cNvSpPr>
            <a:spLocks noChangeArrowheads="1"/>
          </p:cNvSpPr>
          <p:nvPr/>
        </p:nvSpPr>
        <p:spPr bwMode="auto">
          <a:xfrm>
            <a:off x="5795963" y="2924175"/>
            <a:ext cx="2736850" cy="1152525"/>
          </a:xfrm>
          <a:prstGeom prst="hexagon">
            <a:avLst>
              <a:gd name="adj" fmla="val 59366"/>
              <a:gd name="vf" fmla="val 115470"/>
            </a:avLst>
          </a:prstGeom>
          <a:solidFill>
            <a:schemeClr val="bg2">
              <a:alpha val="19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06" name="Group 18"/>
          <p:cNvGrpSpPr>
            <a:grpSpLocks/>
          </p:cNvGrpSpPr>
          <p:nvPr/>
        </p:nvGrpSpPr>
        <p:grpSpPr bwMode="auto">
          <a:xfrm>
            <a:off x="5508625" y="2995613"/>
            <a:ext cx="503238" cy="1008062"/>
            <a:chOff x="2744" y="2386"/>
            <a:chExt cx="317" cy="635"/>
          </a:xfrm>
        </p:grpSpPr>
        <p:sp>
          <p:nvSpPr>
            <p:cNvPr id="37907" name="Oval 19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8" name="Oval 20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09" name="Group 21"/>
          <p:cNvGrpSpPr>
            <a:grpSpLocks/>
          </p:cNvGrpSpPr>
          <p:nvPr/>
        </p:nvGrpSpPr>
        <p:grpSpPr bwMode="auto">
          <a:xfrm>
            <a:off x="6227763" y="3571875"/>
            <a:ext cx="503237" cy="1008063"/>
            <a:chOff x="2744" y="2386"/>
            <a:chExt cx="317" cy="635"/>
          </a:xfrm>
        </p:grpSpPr>
        <p:sp>
          <p:nvSpPr>
            <p:cNvPr id="37910" name="Oval 22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Oval 23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12" name="Group 24"/>
          <p:cNvGrpSpPr>
            <a:grpSpLocks/>
          </p:cNvGrpSpPr>
          <p:nvPr/>
        </p:nvGrpSpPr>
        <p:grpSpPr bwMode="auto">
          <a:xfrm>
            <a:off x="7596188" y="3571875"/>
            <a:ext cx="503237" cy="1008063"/>
            <a:chOff x="2744" y="2386"/>
            <a:chExt cx="317" cy="635"/>
          </a:xfrm>
        </p:grpSpPr>
        <p:sp>
          <p:nvSpPr>
            <p:cNvPr id="37913" name="Oval 25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4" name="Oval 26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15" name="Group 27"/>
          <p:cNvGrpSpPr>
            <a:grpSpLocks/>
          </p:cNvGrpSpPr>
          <p:nvPr/>
        </p:nvGrpSpPr>
        <p:grpSpPr bwMode="auto">
          <a:xfrm>
            <a:off x="8316913" y="2995613"/>
            <a:ext cx="503237" cy="1008062"/>
            <a:chOff x="2744" y="2386"/>
            <a:chExt cx="317" cy="635"/>
          </a:xfrm>
        </p:grpSpPr>
        <p:sp>
          <p:nvSpPr>
            <p:cNvPr id="37916" name="Oval 28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7" name="Oval 29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benzene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50825" y="1844675"/>
            <a:ext cx="51133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Question</a:t>
            </a:r>
            <a:r>
              <a:rPr lang="en-US"/>
              <a:t>: if the energy levels of the electrons are given by </a:t>
            </a:r>
            <a:r>
              <a:rPr lang="en-US">
                <a:latin typeface="Symbol" pitchFamily="18" charset="2"/>
              </a:rPr>
              <a:t>e</a:t>
            </a:r>
            <a:r>
              <a:rPr lang="en-US" i="1" baseline="-25000"/>
              <a:t>n</a:t>
            </a:r>
            <a:r>
              <a:rPr lang="en-US"/>
              <a:t> = 2ℏ</a:t>
            </a:r>
            <a:r>
              <a:rPr lang="en-US" baseline="30000"/>
              <a:t>2</a:t>
            </a:r>
            <a:r>
              <a:rPr lang="en-US" i="1"/>
              <a:t>j</a:t>
            </a:r>
            <a:r>
              <a:rPr lang="en-US" baseline="30000"/>
              <a:t>2</a:t>
            </a:r>
            <a:r>
              <a:rPr lang="en-US">
                <a:latin typeface="Symbol" pitchFamily="18" charset="2"/>
              </a:rPr>
              <a:t>p</a:t>
            </a:r>
            <a:r>
              <a:rPr lang="en-US" baseline="30000"/>
              <a:t>2</a:t>
            </a:r>
            <a:r>
              <a:rPr lang="en-US"/>
              <a:t>/</a:t>
            </a:r>
            <a:r>
              <a:rPr lang="en-US" i="1"/>
              <a:t>mL</a:t>
            </a:r>
            <a:r>
              <a:rPr lang="en-US" baseline="30000"/>
              <a:t>2</a:t>
            </a:r>
            <a:r>
              <a:rPr lang="en-US"/>
              <a:t>, w</a:t>
            </a:r>
            <a:r>
              <a:rPr lang="en-AU"/>
              <a:t>hat is the energy of the HOMO in eV?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250825" y="3459163"/>
            <a:ext cx="4897438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libri" pitchFamily="34" charset="0"/>
              </a:rPr>
              <a:t>Answer</a:t>
            </a:r>
            <a:r>
              <a:rPr lang="en-US" dirty="0"/>
              <a:t>: since there are 6 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-electrons, and therefore the HOMO must have </a:t>
            </a:r>
            <a:r>
              <a:rPr lang="en-US" i="1" dirty="0"/>
              <a:t>j</a:t>
            </a:r>
            <a:r>
              <a:rPr lang="en-US" dirty="0"/>
              <a:t>=1.</a:t>
            </a:r>
            <a:r>
              <a:rPr lang="en-AU" dirty="0"/>
              <a:t> We know that </a:t>
            </a:r>
            <a:r>
              <a:rPr lang="en-AU" i="1" dirty="0"/>
              <a:t>L</a:t>
            </a:r>
            <a:r>
              <a:rPr lang="en-AU" dirty="0"/>
              <a:t> = 6 × </a:t>
            </a:r>
            <a:r>
              <a:rPr lang="en-AU" dirty="0" smtClean="0"/>
              <a:t>1.40 </a:t>
            </a:r>
            <a:r>
              <a:rPr lang="en-AU" dirty="0" err="1" smtClean="0"/>
              <a:t>Å</a:t>
            </a:r>
            <a:r>
              <a:rPr lang="en-AU" dirty="0" smtClean="0"/>
              <a:t> </a:t>
            </a:r>
            <a:r>
              <a:rPr lang="en-AU" dirty="0"/>
              <a:t>= </a:t>
            </a:r>
            <a:r>
              <a:rPr lang="en-AU" dirty="0" smtClean="0"/>
              <a:t>8.4 0Å</a:t>
            </a:r>
            <a:r>
              <a:rPr lang="en-AU" dirty="0"/>
              <a:t>. From these numbers, we get </a:t>
            </a:r>
            <a:r>
              <a:rPr lang="en-AU" dirty="0" err="1">
                <a:latin typeface="Symbol" pitchFamily="18" charset="2"/>
              </a:rPr>
              <a:t>e</a:t>
            </a:r>
            <a:r>
              <a:rPr lang="en-AU" i="1" baseline="-25000" dirty="0" err="1"/>
              <a:t>j</a:t>
            </a:r>
            <a:r>
              <a:rPr lang="en-AU" dirty="0"/>
              <a:t> = 3.41×10</a:t>
            </a:r>
            <a:r>
              <a:rPr lang="en-AU" baseline="30000" dirty="0"/>
              <a:t>-19</a:t>
            </a:r>
            <a:r>
              <a:rPr lang="en-AU" dirty="0"/>
              <a:t> </a:t>
            </a:r>
            <a:r>
              <a:rPr lang="en-AU" i="1" dirty="0"/>
              <a:t>j</a:t>
            </a:r>
            <a:r>
              <a:rPr lang="en-AU" baseline="30000" dirty="0"/>
              <a:t>2</a:t>
            </a:r>
            <a:r>
              <a:rPr lang="en-AU" dirty="0"/>
              <a:t> in Joules. The energy of the HOMO is thus </a:t>
            </a:r>
          </a:p>
          <a:p>
            <a:r>
              <a:rPr lang="en-AU" dirty="0">
                <a:latin typeface="Symbol" pitchFamily="18" charset="2"/>
              </a:rPr>
              <a:t>e</a:t>
            </a:r>
            <a:r>
              <a:rPr lang="en-AU" baseline="-25000" dirty="0"/>
              <a:t>1</a:t>
            </a:r>
            <a:r>
              <a:rPr lang="en-AU" dirty="0"/>
              <a:t> = 3.41×10</a:t>
            </a:r>
            <a:r>
              <a:rPr lang="en-AU" baseline="30000" dirty="0"/>
              <a:t>-19</a:t>
            </a:r>
            <a:r>
              <a:rPr lang="en-AU" dirty="0"/>
              <a:t>J = 2.13 </a:t>
            </a:r>
            <a:r>
              <a:rPr lang="en-AU" dirty="0" err="1"/>
              <a:t>eV</a:t>
            </a:r>
            <a:r>
              <a:rPr lang="en-AU" dirty="0"/>
              <a:t>.</a:t>
            </a:r>
          </a:p>
        </p:txBody>
      </p:sp>
      <p:grpSp>
        <p:nvGrpSpPr>
          <p:cNvPr id="42024" name="Group 40"/>
          <p:cNvGrpSpPr>
            <a:grpSpLocks/>
          </p:cNvGrpSpPr>
          <p:nvPr/>
        </p:nvGrpSpPr>
        <p:grpSpPr bwMode="auto">
          <a:xfrm>
            <a:off x="5435600" y="836613"/>
            <a:ext cx="3311525" cy="2159000"/>
            <a:chOff x="3470" y="1072"/>
            <a:chExt cx="2086" cy="1360"/>
          </a:xfrm>
        </p:grpSpPr>
        <p:grpSp>
          <p:nvGrpSpPr>
            <p:cNvPr id="41991" name="Group 7"/>
            <p:cNvGrpSpPr>
              <a:grpSpLocks/>
            </p:cNvGrpSpPr>
            <p:nvPr/>
          </p:nvGrpSpPr>
          <p:grpSpPr bwMode="auto">
            <a:xfrm>
              <a:off x="3923" y="1072"/>
              <a:ext cx="317" cy="635"/>
              <a:chOff x="2744" y="2386"/>
              <a:chExt cx="317" cy="635"/>
            </a:xfrm>
          </p:grpSpPr>
          <p:sp>
            <p:nvSpPr>
              <p:cNvPr id="41992" name="Oval 8"/>
              <p:cNvSpPr>
                <a:spLocks noChangeArrowheads="1"/>
              </p:cNvSpPr>
              <p:nvPr/>
            </p:nvSpPr>
            <p:spPr bwMode="auto">
              <a:xfrm>
                <a:off x="2744" y="2386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93" name="Oval 9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994" name="Group 10"/>
            <p:cNvGrpSpPr>
              <a:grpSpLocks/>
            </p:cNvGrpSpPr>
            <p:nvPr/>
          </p:nvGrpSpPr>
          <p:grpSpPr bwMode="auto">
            <a:xfrm>
              <a:off x="4785" y="1072"/>
              <a:ext cx="317" cy="635"/>
              <a:chOff x="2744" y="2386"/>
              <a:chExt cx="317" cy="635"/>
            </a:xfrm>
          </p:grpSpPr>
          <p:sp>
            <p:nvSpPr>
              <p:cNvPr id="41995" name="Oval 11"/>
              <p:cNvSpPr>
                <a:spLocks noChangeArrowheads="1"/>
              </p:cNvSpPr>
              <p:nvPr/>
            </p:nvSpPr>
            <p:spPr bwMode="auto">
              <a:xfrm>
                <a:off x="2744" y="2386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96" name="Oval 12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997" name="AutoShape 13"/>
            <p:cNvSpPr>
              <a:spLocks noChangeArrowheads="1"/>
            </p:cNvSpPr>
            <p:nvPr/>
          </p:nvSpPr>
          <p:spPr bwMode="auto">
            <a:xfrm>
              <a:off x="3651" y="1389"/>
              <a:ext cx="1724" cy="726"/>
            </a:xfrm>
            <a:prstGeom prst="hexagon">
              <a:avLst>
                <a:gd name="adj" fmla="val 59366"/>
                <a:gd name="vf" fmla="val 115470"/>
              </a:avLst>
            </a:prstGeom>
            <a:solidFill>
              <a:schemeClr val="bg2">
                <a:alpha val="19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998" name="Group 14"/>
            <p:cNvGrpSpPr>
              <a:grpSpLocks/>
            </p:cNvGrpSpPr>
            <p:nvPr/>
          </p:nvGrpSpPr>
          <p:grpSpPr bwMode="auto">
            <a:xfrm>
              <a:off x="3470" y="1434"/>
              <a:ext cx="317" cy="635"/>
              <a:chOff x="2744" y="2386"/>
              <a:chExt cx="317" cy="635"/>
            </a:xfrm>
          </p:grpSpPr>
          <p:sp>
            <p:nvSpPr>
              <p:cNvPr id="41999" name="Oval 15"/>
              <p:cNvSpPr>
                <a:spLocks noChangeArrowheads="1"/>
              </p:cNvSpPr>
              <p:nvPr/>
            </p:nvSpPr>
            <p:spPr bwMode="auto">
              <a:xfrm>
                <a:off x="2744" y="2386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00" name="Oval 16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001" name="Group 17"/>
            <p:cNvGrpSpPr>
              <a:grpSpLocks/>
            </p:cNvGrpSpPr>
            <p:nvPr/>
          </p:nvGrpSpPr>
          <p:grpSpPr bwMode="auto">
            <a:xfrm>
              <a:off x="3923" y="1797"/>
              <a:ext cx="317" cy="635"/>
              <a:chOff x="2744" y="2386"/>
              <a:chExt cx="317" cy="635"/>
            </a:xfrm>
          </p:grpSpPr>
          <p:sp>
            <p:nvSpPr>
              <p:cNvPr id="42002" name="Oval 18"/>
              <p:cNvSpPr>
                <a:spLocks noChangeArrowheads="1"/>
              </p:cNvSpPr>
              <p:nvPr/>
            </p:nvSpPr>
            <p:spPr bwMode="auto">
              <a:xfrm>
                <a:off x="2744" y="2386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03" name="Oval 19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004" name="Group 20"/>
            <p:cNvGrpSpPr>
              <a:grpSpLocks/>
            </p:cNvGrpSpPr>
            <p:nvPr/>
          </p:nvGrpSpPr>
          <p:grpSpPr bwMode="auto">
            <a:xfrm>
              <a:off x="4785" y="1797"/>
              <a:ext cx="317" cy="635"/>
              <a:chOff x="2744" y="2386"/>
              <a:chExt cx="317" cy="635"/>
            </a:xfrm>
          </p:grpSpPr>
          <p:sp>
            <p:nvSpPr>
              <p:cNvPr id="42005" name="Oval 21"/>
              <p:cNvSpPr>
                <a:spLocks noChangeArrowheads="1"/>
              </p:cNvSpPr>
              <p:nvPr/>
            </p:nvSpPr>
            <p:spPr bwMode="auto">
              <a:xfrm>
                <a:off x="2744" y="2386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06" name="Oval 22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007" name="Group 23"/>
            <p:cNvGrpSpPr>
              <a:grpSpLocks/>
            </p:cNvGrpSpPr>
            <p:nvPr/>
          </p:nvGrpSpPr>
          <p:grpSpPr bwMode="auto">
            <a:xfrm>
              <a:off x="5239" y="1434"/>
              <a:ext cx="317" cy="635"/>
              <a:chOff x="2744" y="2386"/>
              <a:chExt cx="317" cy="635"/>
            </a:xfrm>
          </p:grpSpPr>
          <p:sp>
            <p:nvSpPr>
              <p:cNvPr id="42008" name="Oval 24"/>
              <p:cNvSpPr>
                <a:spLocks noChangeArrowheads="1"/>
              </p:cNvSpPr>
              <p:nvPr/>
            </p:nvSpPr>
            <p:spPr bwMode="auto">
              <a:xfrm>
                <a:off x="2744" y="2386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09" name="Oval 25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010" name="Line 26"/>
          <p:cNvSpPr>
            <a:spLocks noChangeShapeType="1"/>
          </p:cNvSpPr>
          <p:nvPr/>
        </p:nvSpPr>
        <p:spPr bwMode="auto">
          <a:xfrm>
            <a:off x="6731000" y="6308725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2011" name="Group 27"/>
          <p:cNvGrpSpPr>
            <a:grpSpLocks/>
          </p:cNvGrpSpPr>
          <p:nvPr/>
        </p:nvGrpSpPr>
        <p:grpSpPr bwMode="auto">
          <a:xfrm>
            <a:off x="6154738" y="5948363"/>
            <a:ext cx="1944687" cy="0"/>
            <a:chOff x="2109" y="3475"/>
            <a:chExt cx="1225" cy="0"/>
          </a:xfrm>
        </p:grpSpPr>
        <p:sp>
          <p:nvSpPr>
            <p:cNvPr id="42012" name="Line 28"/>
            <p:cNvSpPr>
              <a:spLocks noChangeShapeType="1"/>
            </p:cNvSpPr>
            <p:nvPr/>
          </p:nvSpPr>
          <p:spPr bwMode="auto">
            <a:xfrm>
              <a:off x="2109" y="3475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Line 29"/>
            <p:cNvSpPr>
              <a:spLocks noChangeShapeType="1"/>
            </p:cNvSpPr>
            <p:nvPr/>
          </p:nvSpPr>
          <p:spPr bwMode="auto">
            <a:xfrm>
              <a:off x="2835" y="3475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014" name="Group 30"/>
          <p:cNvGrpSpPr>
            <a:grpSpLocks/>
          </p:cNvGrpSpPr>
          <p:nvPr/>
        </p:nvGrpSpPr>
        <p:grpSpPr bwMode="auto">
          <a:xfrm>
            <a:off x="6154738" y="5084763"/>
            <a:ext cx="1944687" cy="0"/>
            <a:chOff x="2063" y="3249"/>
            <a:chExt cx="1225" cy="0"/>
          </a:xfrm>
        </p:grpSpPr>
        <p:sp>
          <p:nvSpPr>
            <p:cNvPr id="42015" name="Line 31"/>
            <p:cNvSpPr>
              <a:spLocks noChangeShapeType="1"/>
            </p:cNvSpPr>
            <p:nvPr/>
          </p:nvSpPr>
          <p:spPr bwMode="auto">
            <a:xfrm>
              <a:off x="2063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16" name="Line 32"/>
            <p:cNvSpPr>
              <a:spLocks noChangeShapeType="1"/>
            </p:cNvSpPr>
            <p:nvPr/>
          </p:nvSpPr>
          <p:spPr bwMode="auto">
            <a:xfrm>
              <a:off x="2789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017" name="Group 33"/>
          <p:cNvGrpSpPr>
            <a:grpSpLocks/>
          </p:cNvGrpSpPr>
          <p:nvPr/>
        </p:nvGrpSpPr>
        <p:grpSpPr bwMode="auto">
          <a:xfrm>
            <a:off x="6156325" y="3644900"/>
            <a:ext cx="1944688" cy="0"/>
            <a:chOff x="2063" y="3249"/>
            <a:chExt cx="1225" cy="0"/>
          </a:xfrm>
        </p:grpSpPr>
        <p:sp>
          <p:nvSpPr>
            <p:cNvPr id="42018" name="Line 34"/>
            <p:cNvSpPr>
              <a:spLocks noChangeShapeType="1"/>
            </p:cNvSpPr>
            <p:nvPr/>
          </p:nvSpPr>
          <p:spPr bwMode="auto">
            <a:xfrm>
              <a:off x="2063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19" name="Line 35"/>
            <p:cNvSpPr>
              <a:spLocks noChangeShapeType="1"/>
            </p:cNvSpPr>
            <p:nvPr/>
          </p:nvSpPr>
          <p:spPr bwMode="auto">
            <a:xfrm>
              <a:off x="2789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8026400" y="6186488"/>
            <a:ext cx="604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0</a:t>
            </a:r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8189913" y="5662613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1</a:t>
            </a:r>
          </a:p>
        </p:txBody>
      </p:sp>
      <p:sp>
        <p:nvSpPr>
          <p:cNvPr id="42022" name="Text Box 38"/>
          <p:cNvSpPr txBox="1">
            <a:spLocks noChangeArrowheads="1"/>
          </p:cNvSpPr>
          <p:nvPr/>
        </p:nvSpPr>
        <p:spPr bwMode="auto">
          <a:xfrm>
            <a:off x="8189913" y="4797425"/>
            <a:ext cx="604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2</a:t>
            </a:r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8189913" y="3357563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3</a:t>
            </a:r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 flipV="1">
            <a:off x="7019925" y="6092825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>
            <a:off x="7235825" y="6092825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7" name="Line 43"/>
          <p:cNvSpPr>
            <a:spLocks noChangeShapeType="1"/>
          </p:cNvSpPr>
          <p:nvPr/>
        </p:nvSpPr>
        <p:spPr bwMode="auto">
          <a:xfrm flipV="1">
            <a:off x="6443663" y="5734050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8" name="Line 44"/>
          <p:cNvSpPr>
            <a:spLocks noChangeShapeType="1"/>
          </p:cNvSpPr>
          <p:nvPr/>
        </p:nvSpPr>
        <p:spPr bwMode="auto">
          <a:xfrm>
            <a:off x="6659563" y="5734050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9" name="Line 45"/>
          <p:cNvSpPr>
            <a:spLocks noChangeShapeType="1"/>
          </p:cNvSpPr>
          <p:nvPr/>
        </p:nvSpPr>
        <p:spPr bwMode="auto">
          <a:xfrm flipV="1">
            <a:off x="7596188" y="5734050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0" name="Line 46"/>
          <p:cNvSpPr>
            <a:spLocks noChangeShapeType="1"/>
          </p:cNvSpPr>
          <p:nvPr/>
        </p:nvSpPr>
        <p:spPr bwMode="auto">
          <a:xfrm>
            <a:off x="7812088" y="5734050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benzene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03213" y="2276475"/>
            <a:ext cx="49164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sz="2000" b="1">
                <a:solidFill>
                  <a:srgbClr val="0000FF"/>
                </a:solidFill>
                <a:latin typeface="Calibri" pitchFamily="34" charset="0"/>
              </a:rPr>
              <a:t>Question</a:t>
            </a:r>
            <a:r>
              <a:rPr lang="en-AU"/>
              <a:t>: what is the energy of the LUMO, and thus the HOMO-LUMO transition? </a:t>
            </a:r>
          </a:p>
          <a:p>
            <a:endParaRPr lang="en-AU"/>
          </a:p>
        </p:txBody>
      </p:sp>
      <p:grpSp>
        <p:nvGrpSpPr>
          <p:cNvPr id="38920" name="Group 8"/>
          <p:cNvGrpSpPr>
            <a:grpSpLocks/>
          </p:cNvGrpSpPr>
          <p:nvPr/>
        </p:nvGrpSpPr>
        <p:grpSpPr bwMode="auto">
          <a:xfrm>
            <a:off x="5651500" y="1052513"/>
            <a:ext cx="3311525" cy="2159000"/>
            <a:chOff x="3470" y="1072"/>
            <a:chExt cx="2086" cy="1360"/>
          </a:xfrm>
        </p:grpSpPr>
        <p:grpSp>
          <p:nvGrpSpPr>
            <p:cNvPr id="38921" name="Group 9"/>
            <p:cNvGrpSpPr>
              <a:grpSpLocks/>
            </p:cNvGrpSpPr>
            <p:nvPr/>
          </p:nvGrpSpPr>
          <p:grpSpPr bwMode="auto">
            <a:xfrm>
              <a:off x="3923" y="1072"/>
              <a:ext cx="317" cy="635"/>
              <a:chOff x="2744" y="2386"/>
              <a:chExt cx="317" cy="635"/>
            </a:xfrm>
          </p:grpSpPr>
          <p:sp>
            <p:nvSpPr>
              <p:cNvPr id="38922" name="Oval 10"/>
              <p:cNvSpPr>
                <a:spLocks noChangeArrowheads="1"/>
              </p:cNvSpPr>
              <p:nvPr/>
            </p:nvSpPr>
            <p:spPr bwMode="auto">
              <a:xfrm>
                <a:off x="2744" y="2386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3" name="Oval 11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24" name="Group 12"/>
            <p:cNvGrpSpPr>
              <a:grpSpLocks/>
            </p:cNvGrpSpPr>
            <p:nvPr/>
          </p:nvGrpSpPr>
          <p:grpSpPr bwMode="auto">
            <a:xfrm>
              <a:off x="4785" y="1072"/>
              <a:ext cx="317" cy="635"/>
              <a:chOff x="2744" y="2386"/>
              <a:chExt cx="317" cy="635"/>
            </a:xfrm>
          </p:grpSpPr>
          <p:sp>
            <p:nvSpPr>
              <p:cNvPr id="38925" name="Oval 13"/>
              <p:cNvSpPr>
                <a:spLocks noChangeArrowheads="1"/>
              </p:cNvSpPr>
              <p:nvPr/>
            </p:nvSpPr>
            <p:spPr bwMode="auto">
              <a:xfrm>
                <a:off x="2744" y="2386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6" name="Oval 14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27" name="AutoShape 15"/>
            <p:cNvSpPr>
              <a:spLocks noChangeArrowheads="1"/>
            </p:cNvSpPr>
            <p:nvPr/>
          </p:nvSpPr>
          <p:spPr bwMode="auto">
            <a:xfrm>
              <a:off x="3651" y="1389"/>
              <a:ext cx="1724" cy="726"/>
            </a:xfrm>
            <a:prstGeom prst="hexagon">
              <a:avLst>
                <a:gd name="adj" fmla="val 59366"/>
                <a:gd name="vf" fmla="val 115470"/>
              </a:avLst>
            </a:prstGeom>
            <a:solidFill>
              <a:schemeClr val="bg2">
                <a:alpha val="19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928" name="Group 16"/>
            <p:cNvGrpSpPr>
              <a:grpSpLocks/>
            </p:cNvGrpSpPr>
            <p:nvPr/>
          </p:nvGrpSpPr>
          <p:grpSpPr bwMode="auto">
            <a:xfrm>
              <a:off x="3470" y="1434"/>
              <a:ext cx="317" cy="635"/>
              <a:chOff x="2744" y="2386"/>
              <a:chExt cx="317" cy="635"/>
            </a:xfrm>
          </p:grpSpPr>
          <p:sp>
            <p:nvSpPr>
              <p:cNvPr id="38929" name="Oval 17"/>
              <p:cNvSpPr>
                <a:spLocks noChangeArrowheads="1"/>
              </p:cNvSpPr>
              <p:nvPr/>
            </p:nvSpPr>
            <p:spPr bwMode="auto">
              <a:xfrm>
                <a:off x="2744" y="2386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0" name="Oval 18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31" name="Group 19"/>
            <p:cNvGrpSpPr>
              <a:grpSpLocks/>
            </p:cNvGrpSpPr>
            <p:nvPr/>
          </p:nvGrpSpPr>
          <p:grpSpPr bwMode="auto">
            <a:xfrm>
              <a:off x="3923" y="1797"/>
              <a:ext cx="317" cy="635"/>
              <a:chOff x="2744" y="2386"/>
              <a:chExt cx="317" cy="635"/>
            </a:xfrm>
          </p:grpSpPr>
          <p:sp>
            <p:nvSpPr>
              <p:cNvPr id="38932" name="Oval 20"/>
              <p:cNvSpPr>
                <a:spLocks noChangeArrowheads="1"/>
              </p:cNvSpPr>
              <p:nvPr/>
            </p:nvSpPr>
            <p:spPr bwMode="auto">
              <a:xfrm>
                <a:off x="2744" y="2386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3" name="Oval 21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34" name="Group 22"/>
            <p:cNvGrpSpPr>
              <a:grpSpLocks/>
            </p:cNvGrpSpPr>
            <p:nvPr/>
          </p:nvGrpSpPr>
          <p:grpSpPr bwMode="auto">
            <a:xfrm>
              <a:off x="4785" y="1797"/>
              <a:ext cx="317" cy="635"/>
              <a:chOff x="2744" y="2386"/>
              <a:chExt cx="317" cy="635"/>
            </a:xfrm>
          </p:grpSpPr>
          <p:sp>
            <p:nvSpPr>
              <p:cNvPr id="38935" name="Oval 23"/>
              <p:cNvSpPr>
                <a:spLocks noChangeArrowheads="1"/>
              </p:cNvSpPr>
              <p:nvPr/>
            </p:nvSpPr>
            <p:spPr bwMode="auto">
              <a:xfrm>
                <a:off x="2744" y="2386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6" name="Oval 24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37" name="Group 25"/>
            <p:cNvGrpSpPr>
              <a:grpSpLocks/>
            </p:cNvGrpSpPr>
            <p:nvPr/>
          </p:nvGrpSpPr>
          <p:grpSpPr bwMode="auto">
            <a:xfrm>
              <a:off x="5239" y="1434"/>
              <a:ext cx="317" cy="635"/>
              <a:chOff x="2744" y="2386"/>
              <a:chExt cx="317" cy="635"/>
            </a:xfrm>
          </p:grpSpPr>
          <p:sp>
            <p:nvSpPr>
              <p:cNvPr id="38938" name="Oval 26"/>
              <p:cNvSpPr>
                <a:spLocks noChangeArrowheads="1"/>
              </p:cNvSpPr>
              <p:nvPr/>
            </p:nvSpPr>
            <p:spPr bwMode="auto">
              <a:xfrm>
                <a:off x="2744" y="2386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9" name="Oval 27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317" cy="31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8940" name="Line 28"/>
          <p:cNvSpPr>
            <a:spLocks noChangeShapeType="1"/>
          </p:cNvSpPr>
          <p:nvPr/>
        </p:nvSpPr>
        <p:spPr bwMode="auto">
          <a:xfrm>
            <a:off x="6946900" y="6524625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8941" name="Group 29"/>
          <p:cNvGrpSpPr>
            <a:grpSpLocks/>
          </p:cNvGrpSpPr>
          <p:nvPr/>
        </p:nvGrpSpPr>
        <p:grpSpPr bwMode="auto">
          <a:xfrm>
            <a:off x="6370638" y="6164263"/>
            <a:ext cx="1944687" cy="0"/>
            <a:chOff x="2109" y="3475"/>
            <a:chExt cx="1225" cy="0"/>
          </a:xfrm>
        </p:grpSpPr>
        <p:sp>
          <p:nvSpPr>
            <p:cNvPr id="38942" name="Line 30"/>
            <p:cNvSpPr>
              <a:spLocks noChangeShapeType="1"/>
            </p:cNvSpPr>
            <p:nvPr/>
          </p:nvSpPr>
          <p:spPr bwMode="auto">
            <a:xfrm>
              <a:off x="2109" y="3475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43" name="Line 31"/>
            <p:cNvSpPr>
              <a:spLocks noChangeShapeType="1"/>
            </p:cNvSpPr>
            <p:nvPr/>
          </p:nvSpPr>
          <p:spPr bwMode="auto">
            <a:xfrm>
              <a:off x="2835" y="3475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44" name="Group 32"/>
          <p:cNvGrpSpPr>
            <a:grpSpLocks/>
          </p:cNvGrpSpPr>
          <p:nvPr/>
        </p:nvGrpSpPr>
        <p:grpSpPr bwMode="auto">
          <a:xfrm>
            <a:off x="6370638" y="5300663"/>
            <a:ext cx="1944687" cy="0"/>
            <a:chOff x="2063" y="3249"/>
            <a:chExt cx="1225" cy="0"/>
          </a:xfrm>
        </p:grpSpPr>
        <p:sp>
          <p:nvSpPr>
            <p:cNvPr id="38945" name="Line 33"/>
            <p:cNvSpPr>
              <a:spLocks noChangeShapeType="1"/>
            </p:cNvSpPr>
            <p:nvPr/>
          </p:nvSpPr>
          <p:spPr bwMode="auto">
            <a:xfrm>
              <a:off x="2063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46" name="Line 34"/>
            <p:cNvSpPr>
              <a:spLocks noChangeShapeType="1"/>
            </p:cNvSpPr>
            <p:nvPr/>
          </p:nvSpPr>
          <p:spPr bwMode="auto">
            <a:xfrm>
              <a:off x="2789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47" name="Group 35"/>
          <p:cNvGrpSpPr>
            <a:grpSpLocks/>
          </p:cNvGrpSpPr>
          <p:nvPr/>
        </p:nvGrpSpPr>
        <p:grpSpPr bwMode="auto">
          <a:xfrm>
            <a:off x="6372225" y="3860800"/>
            <a:ext cx="1944688" cy="0"/>
            <a:chOff x="2063" y="3249"/>
            <a:chExt cx="1225" cy="0"/>
          </a:xfrm>
        </p:grpSpPr>
        <p:sp>
          <p:nvSpPr>
            <p:cNvPr id="38948" name="Line 36"/>
            <p:cNvSpPr>
              <a:spLocks noChangeShapeType="1"/>
            </p:cNvSpPr>
            <p:nvPr/>
          </p:nvSpPr>
          <p:spPr bwMode="auto">
            <a:xfrm>
              <a:off x="2063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49" name="Line 37"/>
            <p:cNvSpPr>
              <a:spLocks noChangeShapeType="1"/>
            </p:cNvSpPr>
            <p:nvPr/>
          </p:nvSpPr>
          <p:spPr bwMode="auto">
            <a:xfrm>
              <a:off x="2789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8242300" y="6402388"/>
            <a:ext cx="604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0</a:t>
            </a:r>
          </a:p>
        </p:txBody>
      </p:sp>
      <p:sp>
        <p:nvSpPr>
          <p:cNvPr id="38951" name="Text Box 39"/>
          <p:cNvSpPr txBox="1">
            <a:spLocks noChangeArrowheads="1"/>
          </p:cNvSpPr>
          <p:nvPr/>
        </p:nvSpPr>
        <p:spPr bwMode="auto">
          <a:xfrm>
            <a:off x="8405813" y="5878513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1</a:t>
            </a:r>
          </a:p>
        </p:txBody>
      </p:sp>
      <p:sp>
        <p:nvSpPr>
          <p:cNvPr id="38952" name="Text Box 40"/>
          <p:cNvSpPr txBox="1">
            <a:spLocks noChangeArrowheads="1"/>
          </p:cNvSpPr>
          <p:nvPr/>
        </p:nvSpPr>
        <p:spPr bwMode="auto">
          <a:xfrm>
            <a:off x="8405813" y="5013325"/>
            <a:ext cx="604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2</a:t>
            </a:r>
          </a:p>
        </p:txBody>
      </p: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8405813" y="3573463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3</a:t>
            </a:r>
          </a:p>
        </p:txBody>
      </p:sp>
      <p:sp>
        <p:nvSpPr>
          <p:cNvPr id="38954" name="Line 42"/>
          <p:cNvSpPr>
            <a:spLocks noChangeShapeType="1"/>
          </p:cNvSpPr>
          <p:nvPr/>
        </p:nvSpPr>
        <p:spPr bwMode="auto">
          <a:xfrm flipV="1">
            <a:off x="7235825" y="6308725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5" name="Line 43"/>
          <p:cNvSpPr>
            <a:spLocks noChangeShapeType="1"/>
          </p:cNvSpPr>
          <p:nvPr/>
        </p:nvSpPr>
        <p:spPr bwMode="auto">
          <a:xfrm>
            <a:off x="7451725" y="6308725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6" name="Line 44"/>
          <p:cNvSpPr>
            <a:spLocks noChangeShapeType="1"/>
          </p:cNvSpPr>
          <p:nvPr/>
        </p:nvSpPr>
        <p:spPr bwMode="auto">
          <a:xfrm flipV="1">
            <a:off x="6659563" y="5949950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7" name="Line 45"/>
          <p:cNvSpPr>
            <a:spLocks noChangeShapeType="1"/>
          </p:cNvSpPr>
          <p:nvPr/>
        </p:nvSpPr>
        <p:spPr bwMode="auto">
          <a:xfrm>
            <a:off x="6875463" y="5949950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8" name="Line 46"/>
          <p:cNvSpPr>
            <a:spLocks noChangeShapeType="1"/>
          </p:cNvSpPr>
          <p:nvPr/>
        </p:nvSpPr>
        <p:spPr bwMode="auto">
          <a:xfrm flipV="1">
            <a:off x="7812088" y="5949950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9" name="Line 47"/>
          <p:cNvSpPr>
            <a:spLocks noChangeShapeType="1"/>
          </p:cNvSpPr>
          <p:nvPr/>
        </p:nvSpPr>
        <p:spPr bwMode="auto">
          <a:xfrm>
            <a:off x="8027988" y="5949950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0" name="Text Box 48"/>
          <p:cNvSpPr txBox="1">
            <a:spLocks noChangeArrowheads="1"/>
          </p:cNvSpPr>
          <p:nvPr/>
        </p:nvSpPr>
        <p:spPr bwMode="auto">
          <a:xfrm>
            <a:off x="303213" y="4264025"/>
            <a:ext cx="47005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b="1">
                <a:solidFill>
                  <a:srgbClr val="0000FF"/>
                </a:solidFill>
              </a:rPr>
              <a:t>Answer</a:t>
            </a:r>
            <a:r>
              <a:rPr lang="en-AU"/>
              <a:t>: </a:t>
            </a:r>
            <a:r>
              <a:rPr lang="en-AU">
                <a:latin typeface="Symbol" pitchFamily="18" charset="2"/>
              </a:rPr>
              <a:t>e</a:t>
            </a:r>
            <a:r>
              <a:rPr lang="en-AU" i="1" baseline="-25000"/>
              <a:t>j</a:t>
            </a:r>
            <a:r>
              <a:rPr lang="en-AU"/>
              <a:t> = 3.41×10</a:t>
            </a:r>
            <a:r>
              <a:rPr lang="en-AU" baseline="30000"/>
              <a:t>-19 </a:t>
            </a:r>
            <a:r>
              <a:rPr lang="en-AU" i="1"/>
              <a:t>j</a:t>
            </a:r>
            <a:r>
              <a:rPr lang="en-AU" baseline="30000"/>
              <a:t>2</a:t>
            </a:r>
            <a:r>
              <a:rPr lang="en-AU"/>
              <a:t> in Joules. The energy of the LUMO is thus</a:t>
            </a:r>
          </a:p>
          <a:p>
            <a:r>
              <a:rPr lang="en-AU">
                <a:latin typeface="Symbol" pitchFamily="18" charset="2"/>
              </a:rPr>
              <a:t>e</a:t>
            </a:r>
            <a:r>
              <a:rPr lang="en-AU" baseline="-25000"/>
              <a:t>2</a:t>
            </a:r>
            <a:r>
              <a:rPr lang="en-AU"/>
              <a:t> = 1.365×10</a:t>
            </a:r>
            <a:r>
              <a:rPr lang="en-AU" baseline="30000"/>
              <a:t>-18</a:t>
            </a:r>
            <a:r>
              <a:rPr lang="en-AU"/>
              <a:t>J = 8.52 eV. The energy of the HOMO-LUMO transition is thus 6.39 eV. </a:t>
            </a:r>
          </a:p>
        </p:txBody>
      </p:sp>
      <p:sp>
        <p:nvSpPr>
          <p:cNvPr id="38961" name="Freeform 49"/>
          <p:cNvSpPr>
            <a:spLocks/>
          </p:cNvSpPr>
          <p:nvPr/>
        </p:nvSpPr>
        <p:spPr bwMode="auto">
          <a:xfrm>
            <a:off x="6000750" y="5229225"/>
            <a:ext cx="371475" cy="936625"/>
          </a:xfrm>
          <a:custGeom>
            <a:avLst/>
            <a:gdLst/>
            <a:ahLst/>
            <a:cxnLst>
              <a:cxn ang="0">
                <a:pos x="234" y="590"/>
              </a:cxn>
              <a:cxn ang="0">
                <a:pos x="7" y="272"/>
              </a:cxn>
              <a:cxn ang="0">
                <a:pos x="189" y="0"/>
              </a:cxn>
            </a:cxnLst>
            <a:rect l="0" t="0" r="r" b="b"/>
            <a:pathLst>
              <a:path w="234" h="590">
                <a:moveTo>
                  <a:pt x="234" y="590"/>
                </a:moveTo>
                <a:cubicBezTo>
                  <a:pt x="124" y="480"/>
                  <a:pt x="14" y="370"/>
                  <a:pt x="7" y="272"/>
                </a:cubicBezTo>
                <a:cubicBezTo>
                  <a:pt x="0" y="174"/>
                  <a:pt x="94" y="87"/>
                  <a:pt x="189" y="0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081 L 1.38889E-6 -0.1208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8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6" grpId="0" animBg="1"/>
      <p:bldP spid="389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>
                <a:solidFill>
                  <a:schemeClr val="accent2"/>
                </a:solidFill>
                <a:latin typeface="Calibri" charset="0"/>
              </a:rPr>
              <a:t>Learning </a:t>
            </a:r>
            <a:r>
              <a:rPr lang="en-US" b="1" i="1" dirty="0" smtClean="0">
                <a:solidFill>
                  <a:schemeClr val="accent2"/>
                </a:solidFill>
                <a:latin typeface="Calibri" charset="0"/>
              </a:rPr>
              <a:t>outcomes from Lecture 2</a:t>
            </a:r>
            <a:endParaRPr lang="en-US" b="1" i="1" dirty="0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29700" name="Text Box 65"/>
          <p:cNvSpPr txBox="1">
            <a:spLocks noChangeArrowheads="1"/>
          </p:cNvSpPr>
          <p:nvPr/>
        </p:nvSpPr>
        <p:spPr bwMode="auto">
          <a:xfrm>
            <a:off x="622300" y="1438275"/>
            <a:ext cx="263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/>
          </a:p>
        </p:txBody>
      </p:sp>
      <p:sp>
        <p:nvSpPr>
          <p:cNvPr id="29701" name="Text Box 67"/>
          <p:cNvSpPr txBox="1">
            <a:spLocks noChangeArrowheads="1"/>
          </p:cNvSpPr>
          <p:nvPr/>
        </p:nvSpPr>
        <p:spPr bwMode="auto">
          <a:xfrm>
            <a:off x="209550" y="1692275"/>
            <a:ext cx="8720138" cy="356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Calibri" pitchFamily="34" charset="0"/>
              </a:rPr>
              <a:t>Be able to explain why confining a particle to a box leads to quantization of its energy levels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Calibri" pitchFamily="34" charset="0"/>
              </a:rPr>
              <a:t> Be able to explain why the lowest energy of the particle in a box is not zero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Calibri" pitchFamily="34" charset="0"/>
              </a:rPr>
              <a:t> Be able to apply the particle in a box approximation as a model for the electronic structure of a conjugated molecule (given equation for </a:t>
            </a:r>
            <a:r>
              <a:rPr lang="en-US" sz="2400" i="1" dirty="0">
                <a:latin typeface="Calibri" pitchFamily="34" charset="0"/>
              </a:rPr>
              <a:t>E</a:t>
            </a:r>
            <a:r>
              <a:rPr lang="en-US" sz="2400" baseline="-25000" dirty="0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)</a:t>
            </a:r>
            <a:r>
              <a:rPr lang="en-US" sz="2400" dirty="0" smtClean="0">
                <a:latin typeface="Calibri" pitchFamily="34" charset="0"/>
              </a:rPr>
              <a:t>.</a:t>
            </a:r>
            <a:endParaRPr lang="en-US" sz="2400" dirty="0">
              <a:latin typeface="Calibri" charset="0"/>
            </a:endParaRPr>
          </a:p>
          <a:p>
            <a:pPr eaLnBrk="1" hangingPunct="1">
              <a:buFontTx/>
              <a:buChar char="•"/>
            </a:pPr>
            <a:endParaRPr lang="en-US" sz="2400" dirty="0">
              <a:latin typeface="Calibri" charset="0"/>
            </a:endParaRPr>
          </a:p>
          <a:p>
            <a:pPr eaLnBrk="1" hangingPunct="1">
              <a:buFontTx/>
              <a:buChar char="•"/>
            </a:pPr>
            <a:endParaRPr lang="en-US" sz="2400" dirty="0">
              <a:latin typeface="Calibri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0825" y="5480064"/>
            <a:ext cx="864076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Calibri" pitchFamily="34" charset="0"/>
              </a:rPr>
              <a:t>Be able to predict the number of </a:t>
            </a:r>
            <a:r>
              <a:rPr lang="el-GR" sz="2400" dirty="0">
                <a:latin typeface="Calibri" pitchFamily="34" charset="0"/>
              </a:rPr>
              <a:t>π</a:t>
            </a:r>
            <a:r>
              <a:rPr lang="en-US" sz="2400" dirty="0">
                <a:latin typeface="Calibri" pitchFamily="34" charset="0"/>
              </a:rPr>
              <a:t> electrons and the presence of conjugation in a ring containing carbon and/or heteroatoms such as nitrogen and </a:t>
            </a:r>
            <a:r>
              <a:rPr lang="en-US" sz="2400" dirty="0" smtClean="0">
                <a:latin typeface="Calibri" pitchFamily="34" charset="0"/>
              </a:rPr>
              <a:t>oxygen</a:t>
            </a:r>
            <a:r>
              <a:rPr lang="en-US" dirty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19113" y="440056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i="1" dirty="0">
                <a:solidFill>
                  <a:schemeClr val="accent2"/>
                </a:solidFill>
                <a:latin typeface="Calibri" pitchFamily="34" charset="0"/>
              </a:rPr>
              <a:t>Assumed </a:t>
            </a:r>
            <a:r>
              <a:rPr lang="en-US" sz="4400" b="1" i="1" dirty="0" smtClean="0">
                <a:solidFill>
                  <a:schemeClr val="accent2"/>
                </a:solidFill>
                <a:latin typeface="Calibri" pitchFamily="34" charset="0"/>
              </a:rPr>
              <a:t>knowledge for today</a:t>
            </a:r>
            <a:endParaRPr lang="en-US" sz="4400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29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benzene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03213" y="1271588"/>
            <a:ext cx="434022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sz="2000" b="1">
                <a:solidFill>
                  <a:srgbClr val="0000FF"/>
                </a:solidFill>
                <a:latin typeface="Calibri" pitchFamily="34" charset="0"/>
              </a:rPr>
              <a:t>Question</a:t>
            </a:r>
            <a:r>
              <a:rPr lang="en-AU"/>
              <a:t>: how does the calculated value of the HOMO-LUMO transition compare to experiment? </a:t>
            </a:r>
          </a:p>
          <a:p>
            <a:endParaRPr lang="en-AU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6526213" y="6353175"/>
            <a:ext cx="792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5949950" y="5992813"/>
            <a:ext cx="1944688" cy="0"/>
            <a:chOff x="2109" y="3475"/>
            <a:chExt cx="1225" cy="0"/>
          </a:xfrm>
        </p:grpSpPr>
        <p:sp>
          <p:nvSpPr>
            <p:cNvPr id="43034" name="Line 26"/>
            <p:cNvSpPr>
              <a:spLocks noChangeShapeType="1"/>
            </p:cNvSpPr>
            <p:nvPr/>
          </p:nvSpPr>
          <p:spPr bwMode="auto">
            <a:xfrm>
              <a:off x="2109" y="3475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35" name="Line 27"/>
            <p:cNvSpPr>
              <a:spLocks noChangeShapeType="1"/>
            </p:cNvSpPr>
            <p:nvPr/>
          </p:nvSpPr>
          <p:spPr bwMode="auto">
            <a:xfrm>
              <a:off x="2835" y="3475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036" name="Group 28"/>
          <p:cNvGrpSpPr>
            <a:grpSpLocks/>
          </p:cNvGrpSpPr>
          <p:nvPr/>
        </p:nvGrpSpPr>
        <p:grpSpPr bwMode="auto">
          <a:xfrm>
            <a:off x="5949950" y="5129213"/>
            <a:ext cx="1944688" cy="0"/>
            <a:chOff x="2063" y="3249"/>
            <a:chExt cx="1225" cy="0"/>
          </a:xfrm>
        </p:grpSpPr>
        <p:sp>
          <p:nvSpPr>
            <p:cNvPr id="43037" name="Line 29"/>
            <p:cNvSpPr>
              <a:spLocks noChangeShapeType="1"/>
            </p:cNvSpPr>
            <p:nvPr/>
          </p:nvSpPr>
          <p:spPr bwMode="auto">
            <a:xfrm>
              <a:off x="2063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Line 30"/>
            <p:cNvSpPr>
              <a:spLocks noChangeShapeType="1"/>
            </p:cNvSpPr>
            <p:nvPr/>
          </p:nvSpPr>
          <p:spPr bwMode="auto">
            <a:xfrm>
              <a:off x="2789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039" name="Group 31"/>
          <p:cNvGrpSpPr>
            <a:grpSpLocks/>
          </p:cNvGrpSpPr>
          <p:nvPr/>
        </p:nvGrpSpPr>
        <p:grpSpPr bwMode="auto">
          <a:xfrm>
            <a:off x="6372225" y="3860800"/>
            <a:ext cx="1944688" cy="0"/>
            <a:chOff x="2063" y="3249"/>
            <a:chExt cx="1225" cy="0"/>
          </a:xfrm>
        </p:grpSpPr>
        <p:sp>
          <p:nvSpPr>
            <p:cNvPr id="43040" name="Line 32"/>
            <p:cNvSpPr>
              <a:spLocks noChangeShapeType="1"/>
            </p:cNvSpPr>
            <p:nvPr/>
          </p:nvSpPr>
          <p:spPr bwMode="auto">
            <a:xfrm>
              <a:off x="2063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41" name="Line 33"/>
            <p:cNvSpPr>
              <a:spLocks noChangeShapeType="1"/>
            </p:cNvSpPr>
            <p:nvPr/>
          </p:nvSpPr>
          <p:spPr bwMode="auto">
            <a:xfrm>
              <a:off x="2789" y="3249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42" name="Text Box 34"/>
          <p:cNvSpPr txBox="1">
            <a:spLocks noChangeArrowheads="1"/>
          </p:cNvSpPr>
          <p:nvPr/>
        </p:nvSpPr>
        <p:spPr bwMode="auto">
          <a:xfrm>
            <a:off x="7821613" y="6230938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0</a:t>
            </a:r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7985125" y="5707063"/>
            <a:ext cx="604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1</a:t>
            </a:r>
          </a:p>
        </p:txBody>
      </p:sp>
      <p:sp>
        <p:nvSpPr>
          <p:cNvPr id="43044" name="Text Box 36"/>
          <p:cNvSpPr txBox="1">
            <a:spLocks noChangeArrowheads="1"/>
          </p:cNvSpPr>
          <p:nvPr/>
        </p:nvSpPr>
        <p:spPr bwMode="auto">
          <a:xfrm>
            <a:off x="7985125" y="4841875"/>
            <a:ext cx="604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2</a:t>
            </a:r>
          </a:p>
        </p:txBody>
      </p:sp>
      <p:sp>
        <p:nvSpPr>
          <p:cNvPr id="43045" name="Text Box 37"/>
          <p:cNvSpPr txBox="1">
            <a:spLocks noChangeArrowheads="1"/>
          </p:cNvSpPr>
          <p:nvPr/>
        </p:nvSpPr>
        <p:spPr bwMode="auto">
          <a:xfrm>
            <a:off x="8405813" y="3573463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i="1">
                <a:latin typeface="Times New Roman" pitchFamily="18" charset="0"/>
              </a:rPr>
              <a:t>j</a:t>
            </a:r>
            <a:r>
              <a:rPr lang="en-AU">
                <a:latin typeface="Times New Roman" pitchFamily="18" charset="0"/>
              </a:rPr>
              <a:t> = 3</a:t>
            </a:r>
          </a:p>
        </p:txBody>
      </p:sp>
      <p:sp>
        <p:nvSpPr>
          <p:cNvPr id="43046" name="Line 38"/>
          <p:cNvSpPr>
            <a:spLocks noChangeShapeType="1"/>
          </p:cNvSpPr>
          <p:nvPr/>
        </p:nvSpPr>
        <p:spPr bwMode="auto">
          <a:xfrm flipV="1">
            <a:off x="6815138" y="6137275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>
            <a:off x="7031038" y="6137275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 flipV="1">
            <a:off x="6238875" y="5778500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>
            <a:off x="6454775" y="5778500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0" name="Line 42"/>
          <p:cNvSpPr>
            <a:spLocks noChangeShapeType="1"/>
          </p:cNvSpPr>
          <p:nvPr/>
        </p:nvSpPr>
        <p:spPr bwMode="auto">
          <a:xfrm flipV="1">
            <a:off x="7391400" y="5778500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1" name="Line 43"/>
          <p:cNvSpPr>
            <a:spLocks noChangeShapeType="1"/>
          </p:cNvSpPr>
          <p:nvPr/>
        </p:nvSpPr>
        <p:spPr bwMode="auto">
          <a:xfrm>
            <a:off x="7607300" y="5778500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2" name="Text Box 44"/>
          <p:cNvSpPr txBox="1">
            <a:spLocks noChangeArrowheads="1"/>
          </p:cNvSpPr>
          <p:nvPr/>
        </p:nvSpPr>
        <p:spPr bwMode="auto">
          <a:xfrm>
            <a:off x="303213" y="2997200"/>
            <a:ext cx="426878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b="1" dirty="0">
                <a:solidFill>
                  <a:srgbClr val="0000FF"/>
                </a:solidFill>
              </a:rPr>
              <a:t>Answer</a:t>
            </a:r>
            <a:r>
              <a:rPr lang="en-AU" dirty="0"/>
              <a:t>: The calculated energy of the HOMO-LUMO transition is 6.39 </a:t>
            </a:r>
            <a:r>
              <a:rPr lang="en-AU" dirty="0" err="1"/>
              <a:t>eV</a:t>
            </a:r>
            <a:r>
              <a:rPr lang="en-AU" dirty="0"/>
              <a:t>. This corresponds to photons of wavelength</a:t>
            </a:r>
          </a:p>
          <a:p>
            <a:endParaRPr lang="en-AU" dirty="0"/>
          </a:p>
          <a:p>
            <a:r>
              <a:rPr lang="en-AU" dirty="0">
                <a:latin typeface="Symbol" pitchFamily="18" charset="2"/>
              </a:rPr>
              <a:t>l</a:t>
            </a:r>
            <a:r>
              <a:rPr lang="en-AU" dirty="0"/>
              <a:t> = </a:t>
            </a:r>
            <a:r>
              <a:rPr lang="en-AU" dirty="0" err="1"/>
              <a:t>hc</a:t>
            </a:r>
            <a:r>
              <a:rPr lang="en-AU" dirty="0"/>
              <a:t>/(6.39× 1.602×10</a:t>
            </a:r>
            <a:r>
              <a:rPr lang="en-AU" baseline="30000" dirty="0"/>
              <a:t>-19</a:t>
            </a:r>
            <a:r>
              <a:rPr lang="en-AU" dirty="0"/>
              <a:t>) ~ </a:t>
            </a:r>
            <a:r>
              <a:rPr lang="en-AU" dirty="0" smtClean="0"/>
              <a:t>194 nm</a:t>
            </a:r>
            <a:r>
              <a:rPr lang="en-AU" dirty="0"/>
              <a:t>, which is not so far from the experimental value (around </a:t>
            </a:r>
            <a:r>
              <a:rPr lang="en-AU" dirty="0" smtClean="0"/>
              <a:t>200 nm</a:t>
            </a:r>
            <a:r>
              <a:rPr lang="en-AU" dirty="0"/>
              <a:t>).</a:t>
            </a:r>
          </a:p>
          <a:p>
            <a:endParaRPr lang="en-AU" dirty="0"/>
          </a:p>
        </p:txBody>
      </p:sp>
      <p:sp>
        <p:nvSpPr>
          <p:cNvPr id="43053" name="Freeform 45"/>
          <p:cNvSpPr>
            <a:spLocks/>
          </p:cNvSpPr>
          <p:nvPr/>
        </p:nvSpPr>
        <p:spPr bwMode="auto">
          <a:xfrm>
            <a:off x="5580063" y="5057775"/>
            <a:ext cx="371475" cy="936625"/>
          </a:xfrm>
          <a:custGeom>
            <a:avLst/>
            <a:gdLst/>
            <a:ahLst/>
            <a:cxnLst>
              <a:cxn ang="0">
                <a:pos x="234" y="590"/>
              </a:cxn>
              <a:cxn ang="0">
                <a:pos x="7" y="272"/>
              </a:cxn>
              <a:cxn ang="0">
                <a:pos x="189" y="0"/>
              </a:cxn>
            </a:cxnLst>
            <a:rect l="0" t="0" r="r" b="b"/>
            <a:pathLst>
              <a:path w="234" h="590">
                <a:moveTo>
                  <a:pt x="234" y="590"/>
                </a:moveTo>
                <a:cubicBezTo>
                  <a:pt x="124" y="480"/>
                  <a:pt x="14" y="370"/>
                  <a:pt x="7" y="272"/>
                </a:cubicBezTo>
                <a:cubicBezTo>
                  <a:pt x="0" y="174"/>
                  <a:pt x="94" y="87"/>
                  <a:pt x="189" y="0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3054" name="Picture 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268413"/>
            <a:ext cx="4383087" cy="292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3055" name="Line 47"/>
          <p:cNvSpPr>
            <a:spLocks noChangeShapeType="1"/>
          </p:cNvSpPr>
          <p:nvPr/>
        </p:nvSpPr>
        <p:spPr bwMode="auto">
          <a:xfrm>
            <a:off x="6877050" y="2781300"/>
            <a:ext cx="0" cy="6477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6" name="Text Box 48"/>
          <p:cNvSpPr txBox="1">
            <a:spLocks noChangeArrowheads="1"/>
          </p:cNvSpPr>
          <p:nvPr/>
        </p:nvSpPr>
        <p:spPr bwMode="auto">
          <a:xfrm>
            <a:off x="4973638" y="4292600"/>
            <a:ext cx="39195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1200"/>
              <a:t>Hiraya and Shobatake, J. Chem. Phys. 94, 7700 (1991)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081 L 1.38889E-6 -0.1208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48" grpId="0" animBg="1"/>
      <p:bldP spid="4305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2"/>
                </a:solidFill>
                <a:latin typeface="Calibri" pitchFamily="34" charset="0"/>
              </a:rPr>
              <a:t>Learning Outcomes</a:t>
            </a:r>
            <a:endParaRPr lang="en-US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Calibri" pitchFamily="34" charset="0"/>
              </a:rPr>
              <a:t>Be able to explain why confining a particle on a ring leads to quantization of its energy levels</a:t>
            </a:r>
          </a:p>
          <a:p>
            <a:r>
              <a:rPr lang="en-US" sz="2400" dirty="0">
                <a:latin typeface="Calibri" pitchFamily="34" charset="0"/>
              </a:rPr>
              <a:t> Be able to explain why the lowest energy of the particle on a ring is zero</a:t>
            </a:r>
          </a:p>
          <a:p>
            <a:r>
              <a:rPr lang="en-US" sz="2400" dirty="0">
                <a:latin typeface="Calibri" pitchFamily="34" charset="0"/>
              </a:rPr>
              <a:t> Be able to apply the particle on a ring approximation as a model for the electronic structure of a cyclic conjugated molecule (given equation for </a:t>
            </a:r>
            <a:r>
              <a:rPr lang="en-US" sz="2400" i="1" dirty="0">
                <a:latin typeface="Calibri" pitchFamily="34" charset="0"/>
              </a:rPr>
              <a:t>E</a:t>
            </a:r>
            <a:r>
              <a:rPr lang="en-US" sz="2400" baseline="-25000" dirty="0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)</a:t>
            </a:r>
            <a:r>
              <a:rPr lang="en-US" sz="2400" dirty="0" smtClean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Next lecture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Quantitative molecular orbital theory for beginners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311872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Week 10 tutorials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4444285"/>
            <a:ext cx="82296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/>
              <a:t>Schr</a:t>
            </a:r>
            <a:r>
              <a:rPr lang="en-US" sz="3200" dirty="0">
                <a:ea typeface="Lucida Grande"/>
                <a:cs typeface="Lucida Grande"/>
              </a:rPr>
              <a:t>öd</a:t>
            </a:r>
            <a:r>
              <a:rPr lang="en-US" sz="3200" kern="0" dirty="0"/>
              <a:t>inger equation and molecular orbitals for diatomic molecules</a:t>
            </a:r>
            <a:endParaRPr lang="en-US" sz="2800" kern="0" dirty="0"/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/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2"/>
                </a:solidFill>
                <a:latin typeface="Calibri" pitchFamily="34" charset="0"/>
              </a:rPr>
              <a:t>Practice Questions</a:t>
            </a:r>
            <a:endParaRPr lang="en-US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409" y="1316862"/>
            <a:ext cx="8815591" cy="518697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The particle on a ring has an infinite number of energy levels (since </a:t>
            </a:r>
            <a:r>
              <a:rPr lang="en-US" sz="2000" i="1" dirty="0" smtClean="0"/>
              <a:t>j</a:t>
            </a:r>
            <a:r>
              <a:rPr lang="en-US" sz="2000" dirty="0" smtClean="0"/>
              <a:t> = 0, 1,2, 3, 4, 5 …) whereas for a ring </a:t>
            </a:r>
            <a:r>
              <a:rPr lang="en-US" sz="2000" dirty="0" err="1" smtClean="0"/>
              <a:t>C</a:t>
            </a:r>
            <a:r>
              <a:rPr lang="en-US" sz="2000" i="1" baseline="-25000" dirty="0" err="1" smtClean="0"/>
              <a:t>n</a:t>
            </a:r>
            <a:r>
              <a:rPr lang="en-US" sz="2000" dirty="0" err="1" smtClean="0"/>
              <a:t>H</a:t>
            </a:r>
            <a:r>
              <a:rPr lang="en-US" sz="2000" i="1" baseline="-25000" dirty="0" err="1" smtClean="0"/>
              <a:t>n</a:t>
            </a:r>
            <a:r>
              <a:rPr lang="en-US" sz="2000" dirty="0" smtClean="0"/>
              <a:t> has only </a:t>
            </a:r>
            <a:r>
              <a:rPr lang="en-US" sz="2000" i="1" dirty="0" smtClean="0"/>
              <a:t>n</a:t>
            </a:r>
            <a:r>
              <a:rPr lang="en-US" sz="2000" dirty="0" smtClean="0"/>
              <a:t> p-</a:t>
            </a:r>
            <a:r>
              <a:rPr lang="en-US" sz="2000" dirty="0" err="1" smtClean="0"/>
              <a:t>orbitals</a:t>
            </a:r>
            <a:r>
              <a:rPr lang="en-US" sz="2000" dirty="0" smtClean="0"/>
              <a:t> and so </a:t>
            </a:r>
            <a:r>
              <a:rPr lang="en-US" sz="2000" i="1" dirty="0" smtClean="0"/>
              <a:t>n</a:t>
            </a:r>
            <a:r>
              <a:rPr lang="en-US" sz="2000" dirty="0" smtClean="0"/>
              <a:t> energy levels.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, for example, only has levels with </a:t>
            </a:r>
            <a:r>
              <a:rPr lang="en-US" sz="2000" i="1" dirty="0" smtClean="0"/>
              <a:t>j</a:t>
            </a:r>
            <a:r>
              <a:rPr lang="en-US" sz="2000" dirty="0" smtClean="0"/>
              <a:t> = 3 (one level), </a:t>
            </a:r>
            <a:r>
              <a:rPr lang="en-US" sz="2000" i="1" dirty="0" smtClean="0"/>
              <a:t>j</a:t>
            </a:r>
            <a:r>
              <a:rPr lang="en-US" sz="2000" dirty="0" smtClean="0"/>
              <a:t> = 1 (two levels), </a:t>
            </a:r>
            <a:r>
              <a:rPr lang="en-US" sz="2000" i="1" dirty="0" smtClean="0"/>
              <a:t>j </a:t>
            </a:r>
            <a:r>
              <a:rPr lang="en-US" sz="2000" dirty="0" smtClean="0"/>
              <a:t>= 2 (two levels) and </a:t>
            </a:r>
            <a:r>
              <a:rPr lang="en-US" sz="2000" i="1" dirty="0" smtClean="0"/>
              <a:t>j</a:t>
            </a:r>
            <a:r>
              <a:rPr lang="en-US" sz="2000" dirty="0" smtClean="0"/>
              <a:t> = 3 (one level)</a:t>
            </a:r>
          </a:p>
          <a:p>
            <a:pPr marL="457200" indent="-457200">
              <a:buNone/>
            </a:pPr>
            <a:endParaRPr lang="en-US" sz="2000" dirty="0"/>
          </a:p>
          <a:p>
            <a:pPr marL="971550" lvl="1" indent="-514350">
              <a:buAutoNum type="alphaLcParenBoth"/>
            </a:pPr>
            <a:r>
              <a:rPr lang="en-US" sz="2000" dirty="0" smtClean="0"/>
              <a:t>Using the analogy between the particle on a ring waves and the </a:t>
            </a:r>
            <a:r>
              <a:rPr lang="el-GR" sz="2000" i="1" dirty="0" smtClean="0"/>
              <a:t>π</a:t>
            </a:r>
            <a:r>
              <a:rPr lang="en-US" sz="2000" dirty="0" smtClean="0"/>
              <a:t>-</a:t>
            </a:r>
            <a:r>
              <a:rPr lang="en-US" sz="2000" dirty="0" err="1" smtClean="0"/>
              <a:t>orbitals</a:t>
            </a:r>
            <a:r>
              <a:rPr lang="en-US" sz="2000" dirty="0" smtClean="0"/>
              <a:t> on slide 17, draw the four </a:t>
            </a:r>
            <a:r>
              <a:rPr lang="el-GR" sz="2000" i="1" dirty="0" smtClean="0"/>
              <a:t>π</a:t>
            </a:r>
            <a:r>
              <a:rPr lang="en-US" sz="2000" dirty="0" smtClean="0"/>
              <a:t> molecular </a:t>
            </a:r>
            <a:r>
              <a:rPr lang="en-US" sz="2000" dirty="0" err="1" smtClean="0"/>
              <a:t>orbitals</a:t>
            </a:r>
            <a:r>
              <a:rPr lang="en-US" sz="2000" dirty="0" smtClean="0"/>
              <a:t> for C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and the six </a:t>
            </a:r>
            <a:r>
              <a:rPr lang="el-GR" sz="2000" i="1" dirty="0" smtClean="0"/>
              <a:t>π</a:t>
            </a:r>
            <a:r>
              <a:rPr lang="en-US" sz="2000" dirty="0" smtClean="0"/>
              <a:t> molecular </a:t>
            </a:r>
            <a:r>
              <a:rPr lang="en-US" sz="2000" dirty="0" err="1" smtClean="0"/>
              <a:t>orbitals</a:t>
            </a:r>
            <a:r>
              <a:rPr lang="en-US" sz="2000" dirty="0" smtClean="0"/>
              <a:t> for 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6</a:t>
            </a:r>
            <a:endParaRPr lang="en-US" sz="2000" dirty="0" smtClean="0"/>
          </a:p>
          <a:p>
            <a:pPr marL="971550" lvl="1" indent="-514350">
              <a:buAutoNum type="alphaLcParenBoth"/>
            </a:pPr>
            <a:r>
              <a:rPr lang="en-US" sz="2000" dirty="0" smtClean="0"/>
              <a:t>Using </a:t>
            </a:r>
            <a:r>
              <a:rPr lang="en-US" sz="2000" i="1" dirty="0" smtClean="0"/>
              <a:t>qualitative</a:t>
            </a:r>
            <a:r>
              <a:rPr lang="en-US" sz="2000" dirty="0" smtClean="0"/>
              <a:t> arguments (based on the number of nodes and/or the number of in-phase or out-of-phase interactions between </a:t>
            </a:r>
            <a:r>
              <a:rPr lang="en-US" sz="2000" dirty="0" err="1" smtClean="0"/>
              <a:t>neighbours</a:t>
            </a:r>
            <a:r>
              <a:rPr lang="en-US" sz="2000" dirty="0" smtClean="0"/>
              <a:t>) construct energy level diagrams and label the </a:t>
            </a:r>
            <a:r>
              <a:rPr lang="en-US" sz="2000" dirty="0" err="1" smtClean="0"/>
              <a:t>orbitals</a:t>
            </a:r>
            <a:r>
              <a:rPr lang="en-US" sz="2000" dirty="0" smtClean="0"/>
              <a:t> as bonding, non-bonding or </a:t>
            </a:r>
            <a:r>
              <a:rPr lang="en-US" sz="2000" dirty="0" err="1" smtClean="0"/>
              <a:t>antibonding</a:t>
            </a:r>
            <a:endParaRPr lang="en-US" sz="2000" dirty="0" smtClean="0"/>
          </a:p>
          <a:p>
            <a:pPr marL="971550" lvl="1" indent="-514350">
              <a:buAutoNum type="alphaLcParenBoth"/>
            </a:pPr>
            <a:r>
              <a:rPr lang="en-US" sz="2000" dirty="0" smtClean="0"/>
              <a:t>Based on your answer to (b), why is 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 aromatic and C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</a:t>
            </a:r>
            <a:r>
              <a:rPr lang="en-US" sz="2000" dirty="0" err="1" smtClean="0"/>
              <a:t>antiaromatic</a:t>
            </a:r>
            <a:r>
              <a:rPr lang="en-US" sz="2000" dirty="0" smtClean="0"/>
              <a:t>?</a:t>
            </a:r>
          </a:p>
          <a:p>
            <a:pPr marL="457200" indent="-457200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2"/>
                </a:solidFill>
                <a:latin typeface="Calibri" pitchFamily="34" charset="0"/>
              </a:rPr>
              <a:t>The </a:t>
            </a:r>
            <a:r>
              <a:rPr lang="en-US" b="1" i="1" dirty="0" smtClean="0">
                <a:solidFill>
                  <a:schemeClr val="accent2"/>
                </a:solidFill>
                <a:latin typeface="Calibri" pitchFamily="34" charset="0"/>
              </a:rPr>
              <a:t>de Broglie Approach</a:t>
            </a:r>
            <a:endParaRPr lang="en-US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wavelength of the wave associated with a particle is related to its momentum:</a:t>
            </a:r>
            <a:endParaRPr lang="en-US" dirty="0"/>
          </a:p>
          <a:p>
            <a:pPr>
              <a:buNone/>
            </a:pPr>
            <a:r>
              <a:rPr lang="en-US" i="1" dirty="0" smtClean="0"/>
              <a:t>			p</a:t>
            </a:r>
            <a:r>
              <a:rPr lang="en-US" dirty="0" smtClean="0"/>
              <a:t> = </a:t>
            </a:r>
            <a:r>
              <a:rPr lang="en-US" i="1" dirty="0" err="1" smtClean="0"/>
              <a:t>mv</a:t>
            </a:r>
            <a:r>
              <a:rPr lang="en-US" dirty="0" smtClean="0"/>
              <a:t> = </a:t>
            </a:r>
            <a:r>
              <a:rPr lang="en-US" i="1" dirty="0" smtClean="0"/>
              <a:t>h</a:t>
            </a:r>
            <a:r>
              <a:rPr lang="en-US" dirty="0" smtClean="0"/>
              <a:t> / </a:t>
            </a:r>
            <a:r>
              <a:rPr lang="el-GR" i="1" dirty="0" smtClean="0"/>
              <a:t>λ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a particle with only kinetic energy:</a:t>
            </a:r>
          </a:p>
          <a:p>
            <a:pPr>
              <a:buNone/>
            </a:pPr>
            <a:r>
              <a:rPr lang="en-US" i="1" dirty="0" smtClean="0"/>
              <a:t>			E = ½ mv</a:t>
            </a:r>
            <a:r>
              <a:rPr lang="en-US" i="1" baseline="30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p</a:t>
            </a:r>
            <a:r>
              <a:rPr lang="en-US" i="1" baseline="30000" dirty="0" smtClean="0"/>
              <a:t>2</a:t>
            </a:r>
            <a:r>
              <a:rPr lang="en-US" i="1" dirty="0" smtClean="0"/>
              <a:t> / 2m = h</a:t>
            </a:r>
            <a:r>
              <a:rPr lang="en-US" i="1" baseline="30000" dirty="0" smtClean="0"/>
              <a:t>2</a:t>
            </a:r>
            <a:r>
              <a:rPr lang="en-US" i="1" dirty="0" smtClean="0"/>
              <a:t> / 2m</a:t>
            </a:r>
            <a:r>
              <a:rPr lang="el-GR" i="1" dirty="0" smtClean="0"/>
              <a:t>λ</a:t>
            </a:r>
            <a:r>
              <a:rPr lang="en-US" i="1" baseline="30000" dirty="0" smtClean="0"/>
              <a:t>2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2"/>
                </a:solidFill>
                <a:latin typeface="Calibri" pitchFamily="34" charset="0"/>
              </a:rPr>
              <a:t>Particle-on-a-ring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2981325"/>
          </a:xfrm>
        </p:spPr>
        <p:txBody>
          <a:bodyPr/>
          <a:lstStyle/>
          <a:p>
            <a:r>
              <a:rPr lang="en-US" dirty="0" smtClean="0"/>
              <a:t>Particle can be anywhere on ring</a:t>
            </a:r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Ground state is motionless</a:t>
            </a:r>
            <a:endParaRPr lang="en-US" dirty="0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554287" y="2143116"/>
          <a:ext cx="4035425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4" name="CS ChemDraw Drawing" r:id="rId3" imgW="4035171" imgH="1968627" progId="ChemDraw.Document.6.0">
                  <p:embed/>
                </p:oleObj>
              </mc:Choice>
              <mc:Fallback>
                <p:oleObj name="CS ChemDraw Drawing" r:id="rId3" imgW="4035171" imgH="1968627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7" y="2143116"/>
                        <a:ext cx="4035425" cy="196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2"/>
                </a:solidFill>
                <a:latin typeface="Calibri" pitchFamily="34" charset="0"/>
              </a:rPr>
              <a:t>Particle-on-a-ring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362950" cy="2981325"/>
          </a:xfrm>
        </p:spPr>
        <p:txBody>
          <a:bodyPr/>
          <a:lstStyle/>
          <a:p>
            <a:r>
              <a:rPr lang="en-US" dirty="0" smtClean="0"/>
              <a:t>Ground state is motionless</a:t>
            </a:r>
          </a:p>
          <a:p>
            <a:r>
              <a:rPr lang="en-US" dirty="0" smtClean="0"/>
              <a:t>In higher levels, we must fit an integer number of waves around the ring</a:t>
            </a:r>
          </a:p>
        </p:txBody>
      </p:sp>
      <p:pic>
        <p:nvPicPr>
          <p:cNvPr id="47108" name="Picture 4" descr="rin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367098"/>
            <a:ext cx="28194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5" descr="ring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8474" y="3367098"/>
            <a:ext cx="27813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6" descr="ring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69024" y="3295660"/>
            <a:ext cx="283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14348" y="4929198"/>
            <a:ext cx="1928826" cy="139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kern="0" dirty="0">
                <a:latin typeface="+mn-lt"/>
              </a:rPr>
              <a:t>1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wave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i="1" kern="0" dirty="0" smtClean="0">
                <a:latin typeface="+mn-lt"/>
              </a:rPr>
              <a:t>λ </a:t>
            </a:r>
            <a:r>
              <a:rPr lang="en-US" sz="3200" kern="0" dirty="0" smtClean="0">
                <a:latin typeface="+mn-lt"/>
              </a:rPr>
              <a:t>= 2</a:t>
            </a:r>
            <a:r>
              <a:rPr lang="el-GR" sz="3200" kern="0" dirty="0" smtClean="0">
                <a:latin typeface="+mn-lt"/>
              </a:rPr>
              <a:t>π</a:t>
            </a:r>
            <a:r>
              <a:rPr lang="en-US" sz="3200" i="1" kern="0" dirty="0" smtClean="0">
                <a:latin typeface="+mn-lt"/>
              </a:rPr>
              <a:t>r</a:t>
            </a: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571868" y="4929198"/>
            <a:ext cx="1928826" cy="139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kern="0" dirty="0" smtClean="0">
                <a:latin typeface="+mn-lt"/>
              </a:rPr>
              <a:t>2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waves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i="1" kern="0" dirty="0" smtClean="0">
                <a:latin typeface="+mn-lt"/>
              </a:rPr>
              <a:t>λ </a:t>
            </a:r>
            <a:r>
              <a:rPr lang="en-US" sz="3200" kern="0" dirty="0" smtClean="0">
                <a:latin typeface="+mn-lt"/>
              </a:rPr>
              <a:t>= 2</a:t>
            </a:r>
            <a:r>
              <a:rPr lang="el-GR" sz="3200" kern="0" dirty="0" smtClean="0">
                <a:latin typeface="+mn-lt"/>
              </a:rPr>
              <a:t>π</a:t>
            </a:r>
            <a:r>
              <a:rPr lang="en-US" sz="3200" i="1" kern="0" dirty="0" smtClean="0">
                <a:latin typeface="+mn-lt"/>
              </a:rPr>
              <a:t>r/2</a:t>
            </a: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572264" y="4929198"/>
            <a:ext cx="1928826" cy="139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kern="0" dirty="0" smtClean="0">
                <a:latin typeface="+mn-lt"/>
              </a:rPr>
              <a:t>3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waves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i="1" kern="0" dirty="0" smtClean="0">
                <a:latin typeface="+mn-lt"/>
              </a:rPr>
              <a:t>λ </a:t>
            </a:r>
            <a:r>
              <a:rPr lang="en-US" sz="3200" kern="0" dirty="0" smtClean="0">
                <a:latin typeface="+mn-lt"/>
              </a:rPr>
              <a:t>= 2</a:t>
            </a:r>
            <a:r>
              <a:rPr lang="el-GR" sz="3200" kern="0" dirty="0" smtClean="0">
                <a:latin typeface="+mn-lt"/>
              </a:rPr>
              <a:t>π</a:t>
            </a:r>
            <a:r>
              <a:rPr lang="en-US" sz="3200" i="1" kern="0" dirty="0" smtClean="0">
                <a:latin typeface="+mn-lt"/>
              </a:rPr>
              <a:t>r/3</a:t>
            </a: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27">
            <a:hlinkClick r:id="rId5"/>
          </p:cNvPr>
          <p:cNvSpPr>
            <a:spLocks noChangeArrowheads="1"/>
          </p:cNvSpPr>
          <p:nvPr/>
        </p:nvSpPr>
        <p:spPr bwMode="auto">
          <a:xfrm>
            <a:off x="8532813" y="6381750"/>
            <a:ext cx="360362" cy="3603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9175" y="4329113"/>
            <a:ext cx="49911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The Schrödinger equation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total energy is extracted by the Hamiltonian operator.</a:t>
            </a:r>
          </a:p>
          <a:p>
            <a:r>
              <a:rPr lang="en-US"/>
              <a:t>These are the “observable” energy levels of a quantum particle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 flipV="1">
            <a:off x="5621338" y="5486400"/>
            <a:ext cx="482600" cy="8413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35688" y="6194425"/>
            <a:ext cx="207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Energy eigenvalue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265863" y="3938588"/>
            <a:ext cx="233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Energy eigenfunction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6264275" y="4337050"/>
            <a:ext cx="114935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65138" y="5948363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Hamiltonian operator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V="1">
            <a:off x="1655763" y="5387975"/>
            <a:ext cx="1000125" cy="5207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The Schrödinger equation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 flipV="1">
            <a:off x="4781550" y="5127625"/>
            <a:ext cx="482600" cy="8413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344988" y="6115050"/>
            <a:ext cx="1528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Kinetic Energy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31774" y="5956300"/>
            <a:ext cx="2239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Hamiltonian operator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1660511" y="4714884"/>
            <a:ext cx="125407" cy="115410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/>
              <a:t>The Hamiltonian has parts corresponding to </a:t>
            </a:r>
            <a:r>
              <a:rPr lang="en-US" i="1" dirty="0"/>
              <a:t>Kinetic Energy</a:t>
            </a:r>
            <a:r>
              <a:rPr lang="en-US" dirty="0"/>
              <a:t> and </a:t>
            </a:r>
            <a:r>
              <a:rPr lang="en-US" i="1" dirty="0"/>
              <a:t>Potential Energy. </a:t>
            </a:r>
            <a:r>
              <a:rPr lang="en-US" dirty="0"/>
              <a:t>In </a:t>
            </a:r>
            <a:r>
              <a:rPr lang="en-US" dirty="0" smtClean="0"/>
              <a:t>terms of the angle </a:t>
            </a:r>
            <a:r>
              <a:rPr lang="el-GR" i="1" dirty="0" smtClean="0"/>
              <a:t>θ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550025" y="5419741"/>
            <a:ext cx="1744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Potential Energy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 flipV="1">
            <a:off x="6380163" y="4656154"/>
            <a:ext cx="1123950" cy="6937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643042" y="3573463"/>
          <a:ext cx="574675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3" imgW="2387520" imgH="622080" progId="Equation.3">
                  <p:embed/>
                </p:oleObj>
              </mc:Choice>
              <mc:Fallback>
                <p:oleObj name="Equation" r:id="rId3" imgW="2387520" imgH="6220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3573463"/>
                        <a:ext cx="5746750" cy="149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“The particle on a ring”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12"/>
            <a:ext cx="8229600" cy="4525963"/>
          </a:xfrm>
        </p:spPr>
        <p:txBody>
          <a:bodyPr/>
          <a:lstStyle/>
          <a:p>
            <a:r>
              <a:rPr lang="en-US" i="1" dirty="0"/>
              <a:t>The ring is a cyclic 1d potential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619250" y="5876925"/>
            <a:ext cx="58324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1643063" y="2965450"/>
            <a:ext cx="0" cy="3236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031875" y="33655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/>
              <a:t>E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1630363" y="6191250"/>
            <a:ext cx="5561012" cy="11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248150" y="6308725"/>
            <a:ext cx="395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latin typeface="Symbol" pitchFamily="18" charset="2"/>
              </a:rPr>
              <a:t>q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1285875" y="5857875"/>
            <a:ext cx="517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85813" y="56022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768600" y="6042025"/>
            <a:ext cx="0" cy="407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589213" y="643255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5969000" y="6005513"/>
            <a:ext cx="11113" cy="44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789613" y="6427788"/>
            <a:ext cx="52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/>
              <a:t>2</a:t>
            </a:r>
            <a:r>
              <a:rPr lang="en-US" sz="2400" i="1">
                <a:latin typeface="Symbol" pitchFamily="18" charset="2"/>
              </a:rPr>
              <a:t>p</a:t>
            </a:r>
          </a:p>
        </p:txBody>
      </p:sp>
      <p:grpSp>
        <p:nvGrpSpPr>
          <p:cNvPr id="7185" name="Group 17"/>
          <p:cNvGrpSpPr>
            <a:grpSpLocks/>
          </p:cNvGrpSpPr>
          <p:nvPr/>
        </p:nvGrpSpPr>
        <p:grpSpPr bwMode="auto">
          <a:xfrm>
            <a:off x="2771775" y="5229225"/>
            <a:ext cx="6335713" cy="1296988"/>
            <a:chOff x="476" y="2205"/>
            <a:chExt cx="5715" cy="817"/>
          </a:xfrm>
        </p:grpSpPr>
        <p:sp>
          <p:nvSpPr>
            <p:cNvPr id="7186" name="Freeform 18"/>
            <p:cNvSpPr>
              <a:spLocks/>
            </p:cNvSpPr>
            <p:nvPr/>
          </p:nvSpPr>
          <p:spPr bwMode="auto">
            <a:xfrm>
              <a:off x="476" y="2205"/>
              <a:ext cx="2858" cy="817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635" y="0"/>
                </a:cxn>
                <a:cxn ang="0">
                  <a:pos x="1406" y="409"/>
                </a:cxn>
                <a:cxn ang="0">
                  <a:pos x="2042" y="817"/>
                </a:cxn>
                <a:cxn ang="0">
                  <a:pos x="2858" y="409"/>
                </a:cxn>
              </a:cxnLst>
              <a:rect l="0" t="0" r="r" b="b"/>
              <a:pathLst>
                <a:path w="2858" h="817">
                  <a:moveTo>
                    <a:pt x="0" y="409"/>
                  </a:moveTo>
                  <a:cubicBezTo>
                    <a:pt x="200" y="204"/>
                    <a:pt x="401" y="0"/>
                    <a:pt x="635" y="0"/>
                  </a:cubicBezTo>
                  <a:cubicBezTo>
                    <a:pt x="869" y="0"/>
                    <a:pt x="1172" y="273"/>
                    <a:pt x="1406" y="409"/>
                  </a:cubicBezTo>
                  <a:cubicBezTo>
                    <a:pt x="1640" y="545"/>
                    <a:pt x="1800" y="817"/>
                    <a:pt x="2042" y="817"/>
                  </a:cubicBezTo>
                  <a:cubicBezTo>
                    <a:pt x="2284" y="817"/>
                    <a:pt x="2571" y="613"/>
                    <a:pt x="2858" y="409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auto">
            <a:xfrm>
              <a:off x="3333" y="2205"/>
              <a:ext cx="2858" cy="817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635" y="0"/>
                </a:cxn>
                <a:cxn ang="0">
                  <a:pos x="1406" y="409"/>
                </a:cxn>
                <a:cxn ang="0">
                  <a:pos x="2042" y="817"/>
                </a:cxn>
                <a:cxn ang="0">
                  <a:pos x="2858" y="409"/>
                </a:cxn>
              </a:cxnLst>
              <a:rect l="0" t="0" r="r" b="b"/>
              <a:pathLst>
                <a:path w="2858" h="817">
                  <a:moveTo>
                    <a:pt x="0" y="409"/>
                  </a:moveTo>
                  <a:cubicBezTo>
                    <a:pt x="200" y="204"/>
                    <a:pt x="401" y="0"/>
                    <a:pt x="635" y="0"/>
                  </a:cubicBezTo>
                  <a:cubicBezTo>
                    <a:pt x="869" y="0"/>
                    <a:pt x="1172" y="273"/>
                    <a:pt x="1406" y="409"/>
                  </a:cubicBezTo>
                  <a:cubicBezTo>
                    <a:pt x="1640" y="545"/>
                    <a:pt x="1800" y="817"/>
                    <a:pt x="2042" y="817"/>
                  </a:cubicBezTo>
                  <a:cubicBezTo>
                    <a:pt x="2284" y="817"/>
                    <a:pt x="2571" y="613"/>
                    <a:pt x="2858" y="409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3592550" y="5229225"/>
            <a:ext cx="6337300" cy="1296988"/>
            <a:chOff x="1156" y="2205"/>
            <a:chExt cx="5716" cy="817"/>
          </a:xfrm>
        </p:grpSpPr>
        <p:sp>
          <p:nvSpPr>
            <p:cNvPr id="7189" name="Freeform 21"/>
            <p:cNvSpPr>
              <a:spLocks/>
            </p:cNvSpPr>
            <p:nvPr/>
          </p:nvSpPr>
          <p:spPr bwMode="auto">
            <a:xfrm>
              <a:off x="1156" y="2205"/>
              <a:ext cx="2858" cy="817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635" y="0"/>
                </a:cxn>
                <a:cxn ang="0">
                  <a:pos x="1406" y="409"/>
                </a:cxn>
                <a:cxn ang="0">
                  <a:pos x="2042" y="817"/>
                </a:cxn>
                <a:cxn ang="0">
                  <a:pos x="2858" y="409"/>
                </a:cxn>
              </a:cxnLst>
              <a:rect l="0" t="0" r="r" b="b"/>
              <a:pathLst>
                <a:path w="2858" h="817">
                  <a:moveTo>
                    <a:pt x="0" y="409"/>
                  </a:moveTo>
                  <a:cubicBezTo>
                    <a:pt x="200" y="204"/>
                    <a:pt x="401" y="0"/>
                    <a:pt x="635" y="0"/>
                  </a:cubicBezTo>
                  <a:cubicBezTo>
                    <a:pt x="869" y="0"/>
                    <a:pt x="1172" y="273"/>
                    <a:pt x="1406" y="409"/>
                  </a:cubicBezTo>
                  <a:cubicBezTo>
                    <a:pt x="1640" y="545"/>
                    <a:pt x="1800" y="817"/>
                    <a:pt x="2042" y="817"/>
                  </a:cubicBezTo>
                  <a:cubicBezTo>
                    <a:pt x="2284" y="817"/>
                    <a:pt x="2571" y="613"/>
                    <a:pt x="2858" y="409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auto">
            <a:xfrm>
              <a:off x="4014" y="2205"/>
              <a:ext cx="2858" cy="817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635" y="0"/>
                </a:cxn>
                <a:cxn ang="0">
                  <a:pos x="1406" y="409"/>
                </a:cxn>
                <a:cxn ang="0">
                  <a:pos x="2042" y="817"/>
                </a:cxn>
                <a:cxn ang="0">
                  <a:pos x="2858" y="409"/>
                </a:cxn>
              </a:cxnLst>
              <a:rect l="0" t="0" r="r" b="b"/>
              <a:pathLst>
                <a:path w="2858" h="817">
                  <a:moveTo>
                    <a:pt x="0" y="409"/>
                  </a:moveTo>
                  <a:cubicBezTo>
                    <a:pt x="200" y="204"/>
                    <a:pt x="401" y="0"/>
                    <a:pt x="635" y="0"/>
                  </a:cubicBezTo>
                  <a:cubicBezTo>
                    <a:pt x="869" y="0"/>
                    <a:pt x="1172" y="273"/>
                    <a:pt x="1406" y="409"/>
                  </a:cubicBezTo>
                  <a:cubicBezTo>
                    <a:pt x="1640" y="545"/>
                    <a:pt x="1800" y="817"/>
                    <a:pt x="2042" y="817"/>
                  </a:cubicBezTo>
                  <a:cubicBezTo>
                    <a:pt x="2284" y="817"/>
                    <a:pt x="2571" y="613"/>
                    <a:pt x="2858" y="409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1" name="Group 23"/>
          <p:cNvGrpSpPr>
            <a:grpSpLocks/>
          </p:cNvGrpSpPr>
          <p:nvPr/>
        </p:nvGrpSpPr>
        <p:grpSpPr bwMode="auto">
          <a:xfrm>
            <a:off x="-3492500" y="5157788"/>
            <a:ext cx="6335713" cy="1296987"/>
            <a:chOff x="476" y="2205"/>
            <a:chExt cx="5715" cy="817"/>
          </a:xfrm>
        </p:grpSpPr>
        <p:sp>
          <p:nvSpPr>
            <p:cNvPr id="7192" name="Freeform 24"/>
            <p:cNvSpPr>
              <a:spLocks/>
            </p:cNvSpPr>
            <p:nvPr/>
          </p:nvSpPr>
          <p:spPr bwMode="auto">
            <a:xfrm>
              <a:off x="476" y="2205"/>
              <a:ext cx="2858" cy="817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635" y="0"/>
                </a:cxn>
                <a:cxn ang="0">
                  <a:pos x="1406" y="409"/>
                </a:cxn>
                <a:cxn ang="0">
                  <a:pos x="2042" y="817"/>
                </a:cxn>
                <a:cxn ang="0">
                  <a:pos x="2858" y="409"/>
                </a:cxn>
              </a:cxnLst>
              <a:rect l="0" t="0" r="r" b="b"/>
              <a:pathLst>
                <a:path w="2858" h="817">
                  <a:moveTo>
                    <a:pt x="0" y="409"/>
                  </a:moveTo>
                  <a:cubicBezTo>
                    <a:pt x="200" y="204"/>
                    <a:pt x="401" y="0"/>
                    <a:pt x="635" y="0"/>
                  </a:cubicBezTo>
                  <a:cubicBezTo>
                    <a:pt x="869" y="0"/>
                    <a:pt x="1172" y="273"/>
                    <a:pt x="1406" y="409"/>
                  </a:cubicBezTo>
                  <a:cubicBezTo>
                    <a:pt x="1640" y="545"/>
                    <a:pt x="1800" y="817"/>
                    <a:pt x="2042" y="817"/>
                  </a:cubicBezTo>
                  <a:cubicBezTo>
                    <a:pt x="2284" y="817"/>
                    <a:pt x="2571" y="613"/>
                    <a:pt x="2858" y="409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auto">
            <a:xfrm>
              <a:off x="3333" y="2205"/>
              <a:ext cx="2858" cy="817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635" y="0"/>
                </a:cxn>
                <a:cxn ang="0">
                  <a:pos x="1406" y="409"/>
                </a:cxn>
                <a:cxn ang="0">
                  <a:pos x="2042" y="817"/>
                </a:cxn>
                <a:cxn ang="0">
                  <a:pos x="2858" y="409"/>
                </a:cxn>
              </a:cxnLst>
              <a:rect l="0" t="0" r="r" b="b"/>
              <a:pathLst>
                <a:path w="2858" h="817">
                  <a:moveTo>
                    <a:pt x="0" y="409"/>
                  </a:moveTo>
                  <a:cubicBezTo>
                    <a:pt x="200" y="204"/>
                    <a:pt x="401" y="0"/>
                    <a:pt x="635" y="0"/>
                  </a:cubicBezTo>
                  <a:cubicBezTo>
                    <a:pt x="869" y="0"/>
                    <a:pt x="1172" y="273"/>
                    <a:pt x="1406" y="409"/>
                  </a:cubicBezTo>
                  <a:cubicBezTo>
                    <a:pt x="1640" y="545"/>
                    <a:pt x="1800" y="817"/>
                    <a:pt x="2042" y="817"/>
                  </a:cubicBezTo>
                  <a:cubicBezTo>
                    <a:pt x="2284" y="817"/>
                    <a:pt x="2571" y="613"/>
                    <a:pt x="2858" y="409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4" name="Group 26"/>
          <p:cNvGrpSpPr>
            <a:grpSpLocks/>
          </p:cNvGrpSpPr>
          <p:nvPr/>
        </p:nvGrpSpPr>
        <p:grpSpPr bwMode="auto">
          <a:xfrm>
            <a:off x="-2665381" y="5157788"/>
            <a:ext cx="6337300" cy="1296987"/>
            <a:chOff x="1156" y="2205"/>
            <a:chExt cx="5716" cy="817"/>
          </a:xfrm>
        </p:grpSpPr>
        <p:sp>
          <p:nvSpPr>
            <p:cNvPr id="7195" name="Freeform 27"/>
            <p:cNvSpPr>
              <a:spLocks/>
            </p:cNvSpPr>
            <p:nvPr/>
          </p:nvSpPr>
          <p:spPr bwMode="auto">
            <a:xfrm>
              <a:off x="1156" y="2205"/>
              <a:ext cx="2858" cy="817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635" y="0"/>
                </a:cxn>
                <a:cxn ang="0">
                  <a:pos x="1406" y="409"/>
                </a:cxn>
                <a:cxn ang="0">
                  <a:pos x="2042" y="817"/>
                </a:cxn>
                <a:cxn ang="0">
                  <a:pos x="2858" y="409"/>
                </a:cxn>
              </a:cxnLst>
              <a:rect l="0" t="0" r="r" b="b"/>
              <a:pathLst>
                <a:path w="2858" h="817">
                  <a:moveTo>
                    <a:pt x="0" y="409"/>
                  </a:moveTo>
                  <a:cubicBezTo>
                    <a:pt x="200" y="204"/>
                    <a:pt x="401" y="0"/>
                    <a:pt x="635" y="0"/>
                  </a:cubicBezTo>
                  <a:cubicBezTo>
                    <a:pt x="869" y="0"/>
                    <a:pt x="1172" y="273"/>
                    <a:pt x="1406" y="409"/>
                  </a:cubicBezTo>
                  <a:cubicBezTo>
                    <a:pt x="1640" y="545"/>
                    <a:pt x="1800" y="817"/>
                    <a:pt x="2042" y="817"/>
                  </a:cubicBezTo>
                  <a:cubicBezTo>
                    <a:pt x="2284" y="817"/>
                    <a:pt x="2571" y="613"/>
                    <a:pt x="2858" y="409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auto">
            <a:xfrm>
              <a:off x="4014" y="2205"/>
              <a:ext cx="2858" cy="817"/>
            </a:xfrm>
            <a:custGeom>
              <a:avLst/>
              <a:gdLst/>
              <a:ahLst/>
              <a:cxnLst>
                <a:cxn ang="0">
                  <a:pos x="0" y="409"/>
                </a:cxn>
                <a:cxn ang="0">
                  <a:pos x="635" y="0"/>
                </a:cxn>
                <a:cxn ang="0">
                  <a:pos x="1406" y="409"/>
                </a:cxn>
                <a:cxn ang="0">
                  <a:pos x="2042" y="817"/>
                </a:cxn>
                <a:cxn ang="0">
                  <a:pos x="2858" y="409"/>
                </a:cxn>
              </a:cxnLst>
              <a:rect l="0" t="0" r="r" b="b"/>
              <a:pathLst>
                <a:path w="2858" h="817">
                  <a:moveTo>
                    <a:pt x="0" y="409"/>
                  </a:moveTo>
                  <a:cubicBezTo>
                    <a:pt x="200" y="204"/>
                    <a:pt x="401" y="0"/>
                    <a:pt x="635" y="0"/>
                  </a:cubicBezTo>
                  <a:cubicBezTo>
                    <a:pt x="869" y="0"/>
                    <a:pt x="1172" y="273"/>
                    <a:pt x="1406" y="409"/>
                  </a:cubicBezTo>
                  <a:cubicBezTo>
                    <a:pt x="1640" y="545"/>
                    <a:pt x="1800" y="817"/>
                    <a:pt x="2042" y="817"/>
                  </a:cubicBezTo>
                  <a:cubicBezTo>
                    <a:pt x="2284" y="817"/>
                    <a:pt x="2571" y="613"/>
                    <a:pt x="2858" y="409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2411413" y="3689350"/>
            <a:ext cx="4694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2000" b="1" dirty="0">
                <a:latin typeface="Calibri" pitchFamily="34" charset="0"/>
              </a:rPr>
              <a:t>must fit an integer number of wavelengths</a:t>
            </a:r>
          </a:p>
        </p:txBody>
      </p:sp>
      <p:pic>
        <p:nvPicPr>
          <p:cNvPr id="7200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390773"/>
            <a:ext cx="24511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01" name="Picture 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357430"/>
            <a:ext cx="25400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2"/>
                </a:solidFill>
                <a:latin typeface="Calibri" pitchFamily="34" charset="0"/>
              </a:rPr>
              <a:t>“The particle on a ring”</a:t>
            </a: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1619250" y="5084763"/>
            <a:ext cx="6011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-system of benzene is like a bunch of electrons on a ring</a:t>
            </a:r>
          </a:p>
        </p:txBody>
      </p:sp>
      <p:grpSp>
        <p:nvGrpSpPr>
          <p:cNvPr id="18495" name="Group 63"/>
          <p:cNvGrpSpPr>
            <a:grpSpLocks/>
          </p:cNvGrpSpPr>
          <p:nvPr/>
        </p:nvGrpSpPr>
        <p:grpSpPr bwMode="auto">
          <a:xfrm>
            <a:off x="3635375" y="2349500"/>
            <a:ext cx="503238" cy="1008063"/>
            <a:chOff x="2744" y="2386"/>
            <a:chExt cx="317" cy="635"/>
          </a:xfrm>
        </p:grpSpPr>
        <p:sp>
          <p:nvSpPr>
            <p:cNvPr id="18496" name="Oval 64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7" name="Oval 65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98" name="Group 66"/>
          <p:cNvGrpSpPr>
            <a:grpSpLocks/>
          </p:cNvGrpSpPr>
          <p:nvPr/>
        </p:nvGrpSpPr>
        <p:grpSpPr bwMode="auto">
          <a:xfrm>
            <a:off x="5003800" y="2349500"/>
            <a:ext cx="503238" cy="1008063"/>
            <a:chOff x="2744" y="2386"/>
            <a:chExt cx="317" cy="635"/>
          </a:xfrm>
        </p:grpSpPr>
        <p:sp>
          <p:nvSpPr>
            <p:cNvPr id="18499" name="Oval 67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0" name="Oval 68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94" name="AutoShape 62"/>
          <p:cNvSpPr>
            <a:spLocks noChangeArrowheads="1"/>
          </p:cNvSpPr>
          <p:nvPr/>
        </p:nvSpPr>
        <p:spPr bwMode="auto">
          <a:xfrm>
            <a:off x="3203575" y="2852738"/>
            <a:ext cx="2736850" cy="1152525"/>
          </a:xfrm>
          <a:prstGeom prst="hexagon">
            <a:avLst>
              <a:gd name="adj" fmla="val 59366"/>
              <a:gd name="vf" fmla="val 115470"/>
            </a:avLst>
          </a:prstGeom>
          <a:solidFill>
            <a:schemeClr val="bg2">
              <a:alpha val="19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75" name="Group 43"/>
          <p:cNvGrpSpPr>
            <a:grpSpLocks/>
          </p:cNvGrpSpPr>
          <p:nvPr/>
        </p:nvGrpSpPr>
        <p:grpSpPr bwMode="auto">
          <a:xfrm>
            <a:off x="2916238" y="2924175"/>
            <a:ext cx="503237" cy="1008063"/>
            <a:chOff x="2744" y="2386"/>
            <a:chExt cx="317" cy="635"/>
          </a:xfrm>
        </p:grpSpPr>
        <p:sp>
          <p:nvSpPr>
            <p:cNvPr id="18458" name="Oval 26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Oval 27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501" name="Group 69"/>
          <p:cNvGrpSpPr>
            <a:grpSpLocks/>
          </p:cNvGrpSpPr>
          <p:nvPr/>
        </p:nvGrpSpPr>
        <p:grpSpPr bwMode="auto">
          <a:xfrm>
            <a:off x="3635375" y="3500438"/>
            <a:ext cx="503238" cy="1008062"/>
            <a:chOff x="2744" y="2386"/>
            <a:chExt cx="317" cy="635"/>
          </a:xfrm>
        </p:grpSpPr>
        <p:sp>
          <p:nvSpPr>
            <p:cNvPr id="18502" name="Oval 70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3" name="Oval 71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504" name="Group 72"/>
          <p:cNvGrpSpPr>
            <a:grpSpLocks/>
          </p:cNvGrpSpPr>
          <p:nvPr/>
        </p:nvGrpSpPr>
        <p:grpSpPr bwMode="auto">
          <a:xfrm>
            <a:off x="5003800" y="3500438"/>
            <a:ext cx="503238" cy="1008062"/>
            <a:chOff x="2744" y="2386"/>
            <a:chExt cx="317" cy="635"/>
          </a:xfrm>
        </p:grpSpPr>
        <p:sp>
          <p:nvSpPr>
            <p:cNvPr id="18505" name="Oval 73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6" name="Oval 74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507" name="Group 75"/>
          <p:cNvGrpSpPr>
            <a:grpSpLocks/>
          </p:cNvGrpSpPr>
          <p:nvPr/>
        </p:nvGrpSpPr>
        <p:grpSpPr bwMode="auto">
          <a:xfrm>
            <a:off x="5724525" y="2924175"/>
            <a:ext cx="503238" cy="1008063"/>
            <a:chOff x="2744" y="2386"/>
            <a:chExt cx="317" cy="635"/>
          </a:xfrm>
        </p:grpSpPr>
        <p:sp>
          <p:nvSpPr>
            <p:cNvPr id="18508" name="Oval 76"/>
            <p:cNvSpPr>
              <a:spLocks noChangeArrowheads="1"/>
            </p:cNvSpPr>
            <p:nvPr/>
          </p:nvSpPr>
          <p:spPr bwMode="auto">
            <a:xfrm>
              <a:off x="2744" y="2386"/>
              <a:ext cx="317" cy="3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9" name="Oval 77"/>
            <p:cNvSpPr>
              <a:spLocks noChangeArrowheads="1"/>
            </p:cNvSpPr>
            <p:nvPr/>
          </p:nvSpPr>
          <p:spPr bwMode="auto">
            <a:xfrm>
              <a:off x="2744" y="2704"/>
              <a:ext cx="317" cy="31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6617</TotalTime>
  <Words>977</Words>
  <Application>Microsoft Macintosh PowerPoint</Application>
  <PresentationFormat>On-screen Show (4:3)</PresentationFormat>
  <Paragraphs>140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Default Design</vt:lpstr>
      <vt:lpstr>CS ChemDraw Drawing</vt:lpstr>
      <vt:lpstr>Equation</vt:lpstr>
      <vt:lpstr>Chemistry 2</vt:lpstr>
      <vt:lpstr>Learning outcomes from Lecture 2</vt:lpstr>
      <vt:lpstr>The de Broglie Approach</vt:lpstr>
      <vt:lpstr>Particle-on-a-ring</vt:lpstr>
      <vt:lpstr>Particle-on-a-ring</vt:lpstr>
      <vt:lpstr>The Schrödinger equation</vt:lpstr>
      <vt:lpstr>The Schrödinger equation</vt:lpstr>
      <vt:lpstr>“The particle on a ring”</vt:lpstr>
      <vt:lpstr>“The particle on a ring”</vt:lpstr>
      <vt:lpstr>“The particle on a ring”</vt:lpstr>
      <vt:lpstr>“The particle on a ring”</vt:lpstr>
      <vt:lpstr>Particle-on-a-ring</vt:lpstr>
      <vt:lpstr>“The particle on a ring”</vt:lpstr>
      <vt:lpstr>“The particle on a ring”</vt:lpstr>
      <vt:lpstr>“The particle on a ring”</vt:lpstr>
      <vt:lpstr>Application: benzene</vt:lpstr>
      <vt:lpstr>benzene</vt:lpstr>
      <vt:lpstr>benzene</vt:lpstr>
      <vt:lpstr>benzene</vt:lpstr>
      <vt:lpstr>benzene</vt:lpstr>
      <vt:lpstr>Learning Outcomes</vt:lpstr>
      <vt:lpstr>Next lecture</vt:lpstr>
      <vt:lpstr>Practice Questions</vt:lpstr>
    </vt:vector>
  </TitlesOfParts>
  <Company> Sydney 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 of Chemistry</dc:creator>
  <cp:lastModifiedBy>Adam Bridgeman</cp:lastModifiedBy>
  <cp:revision>40</cp:revision>
  <dcterms:created xsi:type="dcterms:W3CDTF">2006-03-05T03:15:31Z</dcterms:created>
  <dcterms:modified xsi:type="dcterms:W3CDTF">2014-04-22T06:16:27Z</dcterms:modified>
</cp:coreProperties>
</file>